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327" r:id="rId2"/>
    <p:sldId id="360" r:id="rId3"/>
    <p:sldId id="329" r:id="rId4"/>
    <p:sldId id="361" r:id="rId5"/>
    <p:sldId id="363" r:id="rId6"/>
    <p:sldId id="338" r:id="rId7"/>
    <p:sldId id="344" r:id="rId8"/>
    <p:sldId id="330" r:id="rId9"/>
    <p:sldId id="337" r:id="rId10"/>
    <p:sldId id="339" r:id="rId11"/>
    <p:sldId id="347" r:id="rId12"/>
    <p:sldId id="342" r:id="rId13"/>
    <p:sldId id="352" r:id="rId14"/>
    <p:sldId id="332" r:id="rId15"/>
    <p:sldId id="362" r:id="rId16"/>
    <p:sldId id="331" r:id="rId17"/>
    <p:sldId id="335" r:id="rId18"/>
    <p:sldId id="333" r:id="rId19"/>
    <p:sldId id="364" r:id="rId20"/>
    <p:sldId id="348" r:id="rId21"/>
    <p:sldId id="366" r:id="rId22"/>
    <p:sldId id="354" r:id="rId23"/>
    <p:sldId id="267" r:id="rId24"/>
    <p:sldId id="368" r:id="rId25"/>
    <p:sldId id="374" r:id="rId26"/>
    <p:sldId id="378" r:id="rId27"/>
    <p:sldId id="272" r:id="rId28"/>
    <p:sldId id="277" r:id="rId29"/>
    <p:sldId id="276" r:id="rId30"/>
    <p:sldId id="369" r:id="rId31"/>
    <p:sldId id="269" r:id="rId32"/>
    <p:sldId id="275" r:id="rId33"/>
    <p:sldId id="375" r:id="rId34"/>
    <p:sldId id="266" r:id="rId35"/>
    <p:sldId id="376" r:id="rId36"/>
    <p:sldId id="353" r:id="rId37"/>
    <p:sldId id="258" r:id="rId38"/>
    <p:sldId id="377" r:id="rId39"/>
    <p:sldId id="259" r:id="rId40"/>
    <p:sldId id="380" r:id="rId41"/>
    <p:sldId id="379" r:id="rId42"/>
    <p:sldId id="381" r:id="rId43"/>
    <p:sldId id="383" r:id="rId44"/>
    <p:sldId id="384" r:id="rId45"/>
    <p:sldId id="260" r:id="rId46"/>
    <p:sldId id="365" r:id="rId47"/>
    <p:sldId id="385" r:id="rId48"/>
    <p:sldId id="355" r:id="rId49"/>
    <p:sldId id="26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rek Lukacsko" initials="DL" lastIdx="1" clrIdx="0">
    <p:extLst>
      <p:ext uri="{19B8F6BF-5375-455C-9EA6-DF929625EA0E}">
        <p15:presenceInfo xmlns:p15="http://schemas.microsoft.com/office/powerpoint/2012/main" userId="Derek Lukacsk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016" autoAdjust="0"/>
    <p:restoredTop sz="94660"/>
  </p:normalViewPr>
  <p:slideViewPr>
    <p:cSldViewPr snapToGrid="0">
      <p:cViewPr>
        <p:scale>
          <a:sx n="93" d="100"/>
          <a:sy n="93" d="100"/>
        </p:scale>
        <p:origin x="521"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D82733-A526-4D88-BD54-9D69673D567A}" type="datetimeFigureOut">
              <a:rPr lang="en-US" smtClean="0"/>
              <a:t>3/24/2021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6DE68-7A67-4645-8F66-A83B7AA989F1}" type="slidenum">
              <a:rPr lang="en-US" smtClean="0"/>
              <a:t>‹#›</a:t>
            </a:fld>
            <a:endParaRPr lang="en-US"/>
          </a:p>
        </p:txBody>
      </p:sp>
    </p:spTree>
    <p:extLst>
      <p:ext uri="{BB962C8B-B14F-4D97-AF65-F5344CB8AC3E}">
        <p14:creationId xmlns:p14="http://schemas.microsoft.com/office/powerpoint/2010/main" val="22709068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EA13805-7132-4262-96F8-1F2680CFAA70}" type="slidenum">
              <a:rPr lang="en-US" smtClean="0"/>
              <a:t>1</a:t>
            </a:fld>
            <a:endParaRPr lang="en-US"/>
          </a:p>
        </p:txBody>
      </p:sp>
    </p:spTree>
    <p:extLst>
      <p:ext uri="{BB962C8B-B14F-4D97-AF65-F5344CB8AC3E}">
        <p14:creationId xmlns:p14="http://schemas.microsoft.com/office/powerpoint/2010/main" val="14066891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10</a:t>
            </a:fld>
            <a:endParaRPr lang="en-US"/>
          </a:p>
        </p:txBody>
      </p:sp>
    </p:spTree>
    <p:extLst>
      <p:ext uri="{BB962C8B-B14F-4D97-AF65-F5344CB8AC3E}">
        <p14:creationId xmlns:p14="http://schemas.microsoft.com/office/powerpoint/2010/main" val="233107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11</a:t>
            </a:fld>
            <a:endParaRPr lang="en-US"/>
          </a:p>
        </p:txBody>
      </p:sp>
    </p:spTree>
    <p:extLst>
      <p:ext uri="{BB962C8B-B14F-4D97-AF65-F5344CB8AC3E}">
        <p14:creationId xmlns:p14="http://schemas.microsoft.com/office/powerpoint/2010/main" val="3182275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12</a:t>
            </a:fld>
            <a:endParaRPr lang="en-US"/>
          </a:p>
        </p:txBody>
      </p:sp>
    </p:spTree>
    <p:extLst>
      <p:ext uri="{BB962C8B-B14F-4D97-AF65-F5344CB8AC3E}">
        <p14:creationId xmlns:p14="http://schemas.microsoft.com/office/powerpoint/2010/main" val="22619868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13</a:t>
            </a:fld>
            <a:endParaRPr lang="en-US"/>
          </a:p>
        </p:txBody>
      </p:sp>
    </p:spTree>
    <p:extLst>
      <p:ext uri="{BB962C8B-B14F-4D97-AF65-F5344CB8AC3E}">
        <p14:creationId xmlns:p14="http://schemas.microsoft.com/office/powerpoint/2010/main" val="4206506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14</a:t>
            </a:fld>
            <a:endParaRPr lang="en-US"/>
          </a:p>
        </p:txBody>
      </p:sp>
    </p:spTree>
    <p:extLst>
      <p:ext uri="{BB962C8B-B14F-4D97-AF65-F5344CB8AC3E}">
        <p14:creationId xmlns:p14="http://schemas.microsoft.com/office/powerpoint/2010/main" val="31251893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15</a:t>
            </a:fld>
            <a:endParaRPr lang="en-US"/>
          </a:p>
        </p:txBody>
      </p:sp>
    </p:spTree>
    <p:extLst>
      <p:ext uri="{BB962C8B-B14F-4D97-AF65-F5344CB8AC3E}">
        <p14:creationId xmlns:p14="http://schemas.microsoft.com/office/powerpoint/2010/main" val="50524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13805-7132-4262-96F8-1F2680CFAA70}" type="slidenum">
              <a:rPr lang="en-US" smtClean="0"/>
              <a:t>16</a:t>
            </a:fld>
            <a:endParaRPr lang="en-US"/>
          </a:p>
        </p:txBody>
      </p:sp>
    </p:spTree>
    <p:extLst>
      <p:ext uri="{BB962C8B-B14F-4D97-AF65-F5344CB8AC3E}">
        <p14:creationId xmlns:p14="http://schemas.microsoft.com/office/powerpoint/2010/main" val="3057755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17</a:t>
            </a:fld>
            <a:endParaRPr lang="en-US"/>
          </a:p>
        </p:txBody>
      </p:sp>
    </p:spTree>
    <p:extLst>
      <p:ext uri="{BB962C8B-B14F-4D97-AF65-F5344CB8AC3E}">
        <p14:creationId xmlns:p14="http://schemas.microsoft.com/office/powerpoint/2010/main" val="3195339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18</a:t>
            </a:fld>
            <a:endParaRPr lang="en-US"/>
          </a:p>
        </p:txBody>
      </p:sp>
    </p:spTree>
    <p:extLst>
      <p:ext uri="{BB962C8B-B14F-4D97-AF65-F5344CB8AC3E}">
        <p14:creationId xmlns:p14="http://schemas.microsoft.com/office/powerpoint/2010/main" val="31346597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19</a:t>
            </a:fld>
            <a:endParaRPr lang="en-US"/>
          </a:p>
        </p:txBody>
      </p:sp>
    </p:spTree>
    <p:extLst>
      <p:ext uri="{BB962C8B-B14F-4D97-AF65-F5344CB8AC3E}">
        <p14:creationId xmlns:p14="http://schemas.microsoft.com/office/powerpoint/2010/main" val="1814917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EA13805-7132-4262-96F8-1F2680CFAA70}" type="slidenum">
              <a:rPr lang="en-US" smtClean="0"/>
              <a:t>2</a:t>
            </a:fld>
            <a:endParaRPr lang="en-US"/>
          </a:p>
        </p:txBody>
      </p:sp>
    </p:spTree>
    <p:extLst>
      <p:ext uri="{BB962C8B-B14F-4D97-AF65-F5344CB8AC3E}">
        <p14:creationId xmlns:p14="http://schemas.microsoft.com/office/powerpoint/2010/main" val="37248078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20</a:t>
            </a:fld>
            <a:endParaRPr lang="en-US"/>
          </a:p>
        </p:txBody>
      </p:sp>
    </p:spTree>
    <p:extLst>
      <p:ext uri="{BB962C8B-B14F-4D97-AF65-F5344CB8AC3E}">
        <p14:creationId xmlns:p14="http://schemas.microsoft.com/office/powerpoint/2010/main" val="30938652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EA13805-7132-4262-96F8-1F2680CFAA70}" type="slidenum">
              <a:rPr lang="en-US" smtClean="0"/>
              <a:t>21</a:t>
            </a:fld>
            <a:endParaRPr lang="en-US"/>
          </a:p>
        </p:txBody>
      </p:sp>
    </p:spTree>
    <p:extLst>
      <p:ext uri="{BB962C8B-B14F-4D97-AF65-F5344CB8AC3E}">
        <p14:creationId xmlns:p14="http://schemas.microsoft.com/office/powerpoint/2010/main" val="81607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3</a:t>
            </a:fld>
            <a:endParaRPr lang="en-US"/>
          </a:p>
        </p:txBody>
      </p:sp>
    </p:spTree>
    <p:extLst>
      <p:ext uri="{BB962C8B-B14F-4D97-AF65-F5344CB8AC3E}">
        <p14:creationId xmlns:p14="http://schemas.microsoft.com/office/powerpoint/2010/main" val="1805893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4</a:t>
            </a:fld>
            <a:endParaRPr lang="en-US"/>
          </a:p>
        </p:txBody>
      </p:sp>
    </p:spTree>
    <p:extLst>
      <p:ext uri="{BB962C8B-B14F-4D97-AF65-F5344CB8AC3E}">
        <p14:creationId xmlns:p14="http://schemas.microsoft.com/office/powerpoint/2010/main" val="1033765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5</a:t>
            </a:fld>
            <a:endParaRPr lang="en-US"/>
          </a:p>
        </p:txBody>
      </p:sp>
    </p:spTree>
    <p:extLst>
      <p:ext uri="{BB962C8B-B14F-4D97-AF65-F5344CB8AC3E}">
        <p14:creationId xmlns:p14="http://schemas.microsoft.com/office/powerpoint/2010/main" val="3619672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6</a:t>
            </a:fld>
            <a:endParaRPr lang="en-US"/>
          </a:p>
        </p:txBody>
      </p:sp>
    </p:spTree>
    <p:extLst>
      <p:ext uri="{BB962C8B-B14F-4D97-AF65-F5344CB8AC3E}">
        <p14:creationId xmlns:p14="http://schemas.microsoft.com/office/powerpoint/2010/main" val="3663866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7</a:t>
            </a:fld>
            <a:endParaRPr lang="en-US"/>
          </a:p>
        </p:txBody>
      </p:sp>
    </p:spTree>
    <p:extLst>
      <p:ext uri="{BB962C8B-B14F-4D97-AF65-F5344CB8AC3E}">
        <p14:creationId xmlns:p14="http://schemas.microsoft.com/office/powerpoint/2010/main" val="3610607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8</a:t>
            </a:fld>
            <a:endParaRPr lang="en-US"/>
          </a:p>
        </p:txBody>
      </p:sp>
    </p:spTree>
    <p:extLst>
      <p:ext uri="{BB962C8B-B14F-4D97-AF65-F5344CB8AC3E}">
        <p14:creationId xmlns:p14="http://schemas.microsoft.com/office/powerpoint/2010/main" val="230700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Accounts (Thaler 1991)</a:t>
            </a:r>
          </a:p>
        </p:txBody>
      </p:sp>
      <p:sp>
        <p:nvSpPr>
          <p:cNvPr id="4" name="Slide Number Placeholder 3"/>
          <p:cNvSpPr>
            <a:spLocks noGrp="1"/>
          </p:cNvSpPr>
          <p:nvPr>
            <p:ph type="sldNum" sz="quarter" idx="5"/>
          </p:nvPr>
        </p:nvSpPr>
        <p:spPr/>
        <p:txBody>
          <a:bodyPr/>
          <a:lstStyle/>
          <a:p>
            <a:fld id="{4EA13805-7132-4262-96F8-1F2680CFAA70}" type="slidenum">
              <a:rPr lang="en-US" smtClean="0"/>
              <a:t>9</a:t>
            </a:fld>
            <a:endParaRPr lang="en-US"/>
          </a:p>
        </p:txBody>
      </p:sp>
    </p:spTree>
    <p:extLst>
      <p:ext uri="{BB962C8B-B14F-4D97-AF65-F5344CB8AC3E}">
        <p14:creationId xmlns:p14="http://schemas.microsoft.com/office/powerpoint/2010/main" val="24754813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F3118-F294-47A5-A270-B57608B8FE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452989F-4B24-469C-91CF-F254336FC9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DB72E4F-ECE5-442D-8690-8F9FC01EAED8}"/>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5" name="Footer Placeholder 4">
            <a:extLst>
              <a:ext uri="{FF2B5EF4-FFF2-40B4-BE49-F238E27FC236}">
                <a16:creationId xmlns:a16="http://schemas.microsoft.com/office/drawing/2014/main" id="{A6E98578-53D4-4BD1-8A6F-769A421EF4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C5868D-8BA1-4B9D-8746-21207C4C47A7}"/>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3620566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A984C-06B3-4241-A74B-1E6824BCCE3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09840A-21F1-4A25-BA6E-DA59ADA38C8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ADE56D-B91C-4295-B8D1-E7285613C732}"/>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5" name="Footer Placeholder 4">
            <a:extLst>
              <a:ext uri="{FF2B5EF4-FFF2-40B4-BE49-F238E27FC236}">
                <a16:creationId xmlns:a16="http://schemas.microsoft.com/office/drawing/2014/main" id="{597B9750-8CB2-4ACE-AA65-09AB0A7EE1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21FE0B-D9CC-4973-A32A-7040C213958D}"/>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31370366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5051033-8B61-4485-A339-69ABC187E1A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8D7DC77-D463-452D-A8DA-812DFCEDB39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2DA754-2C71-4A03-847C-E03E1BD69922}"/>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5" name="Footer Placeholder 4">
            <a:extLst>
              <a:ext uri="{FF2B5EF4-FFF2-40B4-BE49-F238E27FC236}">
                <a16:creationId xmlns:a16="http://schemas.microsoft.com/office/drawing/2014/main" id="{4068B2B0-C8E0-4F46-9E6D-BEA1E20073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5FB0BE-3DCE-43F8-B4EC-A2057C863FCB}"/>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3909329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0C4B6-109A-4240-B01D-CCBAF027EC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9775E1D-A70B-4ABA-89EA-3F6DBEDA9F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4447D8-26C4-4173-A588-B1A3476C9B0B}"/>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5" name="Footer Placeholder 4">
            <a:extLst>
              <a:ext uri="{FF2B5EF4-FFF2-40B4-BE49-F238E27FC236}">
                <a16:creationId xmlns:a16="http://schemas.microsoft.com/office/drawing/2014/main" id="{645DF946-2215-4412-B32D-D05009898B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6EB1E-62F2-40D1-BE17-C246BA350FA2}"/>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657667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9A1C2-1C7D-409D-9E3C-6E369DEE5B2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C77106F-EEA5-4E2C-A487-ACC43D95BE9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CE0242-355A-4E30-9817-100C7FF321F4}"/>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5" name="Footer Placeholder 4">
            <a:extLst>
              <a:ext uri="{FF2B5EF4-FFF2-40B4-BE49-F238E27FC236}">
                <a16:creationId xmlns:a16="http://schemas.microsoft.com/office/drawing/2014/main" id="{E2CB521F-0ABE-4580-828A-B1B232AA85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91AD0-48BB-4B35-B6BC-A33263A3ABB0}"/>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1649505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87EB7-C895-43EF-869C-0068A05E71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A571D0-28C2-46D4-95D2-82D92A8019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E18E5CE-8139-4816-8170-A9FA4F86C4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9A83E40-A427-44A0-9767-5F8308D07F5E}"/>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6" name="Footer Placeholder 5">
            <a:extLst>
              <a:ext uri="{FF2B5EF4-FFF2-40B4-BE49-F238E27FC236}">
                <a16:creationId xmlns:a16="http://schemas.microsoft.com/office/drawing/2014/main" id="{827F5527-EF71-4F6D-B47E-E9A5F44043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0CF142-4940-4DDC-85FA-394270AB9945}"/>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36348199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AC030-B6A1-4200-A3AF-C7B1061F93D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C4FF57-6844-4E3D-90B6-8D44F812DC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530AC20-4D20-416F-95F2-4EA609347D5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F98FD3-F625-47A4-A485-133844BE88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68E327-4CD0-4160-942B-61E031B8A4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67E53F1-4271-49E6-BE2A-5E7C7B1960CC}"/>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8" name="Footer Placeholder 7">
            <a:extLst>
              <a:ext uri="{FF2B5EF4-FFF2-40B4-BE49-F238E27FC236}">
                <a16:creationId xmlns:a16="http://schemas.microsoft.com/office/drawing/2014/main" id="{C78E3CB1-210A-47B0-BD3C-8604BCFB549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5F2BE5-8516-479C-89D4-41E60C963413}"/>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1897126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C5C37-8A4D-4BF3-9ABD-A6AC57A6F8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A23DA45-D531-41D6-A152-A661A2ECDBE7}"/>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4" name="Footer Placeholder 3">
            <a:extLst>
              <a:ext uri="{FF2B5EF4-FFF2-40B4-BE49-F238E27FC236}">
                <a16:creationId xmlns:a16="http://schemas.microsoft.com/office/drawing/2014/main" id="{C4CBAD79-AE5E-469B-859D-40E16A065BE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EF578B-4927-4043-A28C-8C687C415B4A}"/>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2697345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6EEEE4-FC5E-4468-A6BB-FE5E304E004B}"/>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3" name="Footer Placeholder 2">
            <a:extLst>
              <a:ext uri="{FF2B5EF4-FFF2-40B4-BE49-F238E27FC236}">
                <a16:creationId xmlns:a16="http://schemas.microsoft.com/office/drawing/2014/main" id="{6D4DF8A9-3D01-431E-9DF1-324A625611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866DAA9-913E-471B-A123-822E5FDFDB10}"/>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1319252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0ADF1-EFDB-484C-B5CE-F6345CC52F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DA35943-559D-4ED1-B7AB-86B02B214F1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AEA2CD6-4475-49DB-B434-FEEC66E77E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D2A0AF-4CD3-40ED-A03F-307A6E3BBCCA}"/>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6" name="Footer Placeholder 5">
            <a:extLst>
              <a:ext uri="{FF2B5EF4-FFF2-40B4-BE49-F238E27FC236}">
                <a16:creationId xmlns:a16="http://schemas.microsoft.com/office/drawing/2014/main" id="{AFDF6DCA-08DD-4DF9-8EBF-030B861F52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01489-34FC-4479-8927-2A459919EB02}"/>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777010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4B63C-536F-4086-BB0A-45B31F2A7F8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9E85488-0EC6-4E18-B060-D6D2DE85ED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011FA20-3B58-433A-9ED5-73D5F7C603D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97E449-A872-4504-A517-F58A7662A2BE}"/>
              </a:ext>
            </a:extLst>
          </p:cNvPr>
          <p:cNvSpPr>
            <a:spLocks noGrp="1"/>
          </p:cNvSpPr>
          <p:nvPr>
            <p:ph type="dt" sz="half" idx="10"/>
          </p:nvPr>
        </p:nvSpPr>
        <p:spPr/>
        <p:txBody>
          <a:bodyPr/>
          <a:lstStyle/>
          <a:p>
            <a:fld id="{092E2690-A8F0-4893-8D3F-833142B48F44}" type="datetimeFigureOut">
              <a:rPr lang="en-US" smtClean="0"/>
              <a:t>3/24/2021</a:t>
            </a:fld>
            <a:endParaRPr lang="en-US"/>
          </a:p>
        </p:txBody>
      </p:sp>
      <p:sp>
        <p:nvSpPr>
          <p:cNvPr id="6" name="Footer Placeholder 5">
            <a:extLst>
              <a:ext uri="{FF2B5EF4-FFF2-40B4-BE49-F238E27FC236}">
                <a16:creationId xmlns:a16="http://schemas.microsoft.com/office/drawing/2014/main" id="{46EFCB44-0E8F-4E0C-AB1B-77F1A03950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BFCB98-5CF5-4BEE-AB2D-3F6F114A6BDB}"/>
              </a:ext>
            </a:extLst>
          </p:cNvPr>
          <p:cNvSpPr>
            <a:spLocks noGrp="1"/>
          </p:cNvSpPr>
          <p:nvPr>
            <p:ph type="sldNum" sz="quarter" idx="12"/>
          </p:nvPr>
        </p:nvSpPr>
        <p:spPr/>
        <p:txBody>
          <a:bodyPr/>
          <a:lstStyle/>
          <a:p>
            <a:fld id="{19034C9A-6D91-4DC8-AF64-31D355E4778C}" type="slidenum">
              <a:rPr lang="en-US" smtClean="0"/>
              <a:t>‹#›</a:t>
            </a:fld>
            <a:endParaRPr lang="en-US"/>
          </a:p>
        </p:txBody>
      </p:sp>
    </p:spTree>
    <p:extLst>
      <p:ext uri="{BB962C8B-B14F-4D97-AF65-F5344CB8AC3E}">
        <p14:creationId xmlns:p14="http://schemas.microsoft.com/office/powerpoint/2010/main" val="85512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F7B872-9301-496F-BCAA-F739CD2A75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5E6E30C-7894-4BDF-8871-FFA110D9C2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D5F84-AE08-44AA-B416-40702123AA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2E2690-A8F0-4893-8D3F-833142B48F44}" type="datetimeFigureOut">
              <a:rPr lang="en-US" smtClean="0"/>
              <a:t>3/24/2021</a:t>
            </a:fld>
            <a:endParaRPr lang="en-US"/>
          </a:p>
        </p:txBody>
      </p:sp>
      <p:sp>
        <p:nvSpPr>
          <p:cNvPr id="5" name="Footer Placeholder 4">
            <a:extLst>
              <a:ext uri="{FF2B5EF4-FFF2-40B4-BE49-F238E27FC236}">
                <a16:creationId xmlns:a16="http://schemas.microsoft.com/office/drawing/2014/main" id="{D6A919C5-D5F0-498D-9E78-B0A45DBDA9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97DE70F-43C0-4C19-B64D-F0B3112E561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034C9A-6D91-4DC8-AF64-31D355E4778C}" type="slidenum">
              <a:rPr lang="en-US" smtClean="0"/>
              <a:t>‹#›</a:t>
            </a:fld>
            <a:endParaRPr lang="en-US"/>
          </a:p>
        </p:txBody>
      </p:sp>
    </p:spTree>
    <p:extLst>
      <p:ext uri="{BB962C8B-B14F-4D97-AF65-F5344CB8AC3E}">
        <p14:creationId xmlns:p14="http://schemas.microsoft.com/office/powerpoint/2010/main" val="42821511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0.svg"/><Relationship Id="rId5" Type="http://schemas.openxmlformats.org/officeDocument/2006/relationships/image" Target="../media/image5.sv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4.svg"/><Relationship Id="rId5" Type="http://schemas.openxmlformats.org/officeDocument/2006/relationships/image" Target="../media/image5.svg"/><Relationship Id="rId10"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2.svg"/></Relationships>
</file>

<file path=ppt/slides/_rels/slide1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12.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18.svg"/></Relationships>
</file>

<file path=ppt/slides/_rels/slide1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12.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svg"/><Relationship Id="rId4" Type="http://schemas.openxmlformats.org/officeDocument/2006/relationships/image" Target="../media/image15.png"/><Relationship Id="rId9" Type="http://schemas.openxmlformats.org/officeDocument/2006/relationships/image" Target="../media/image1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9.pn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8.svg"/><Relationship Id="rId4" Type="http://schemas.openxmlformats.org/officeDocument/2006/relationships/image" Target="../media/image1.jpeg"/><Relationship Id="rId9"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20.pn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18.svg"/><Relationship Id="rId4" Type="http://schemas.openxmlformats.org/officeDocument/2006/relationships/image" Target="../media/image1.jpeg"/><Relationship Id="rId9"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jpeg"/><Relationship Id="rId7" Type="http://schemas.openxmlformats.org/officeDocument/2006/relationships/image" Target="../media/image12.sv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6.svg"/><Relationship Id="rId10" Type="http://schemas.openxmlformats.org/officeDocument/2006/relationships/image" Target="../media/image20.png"/><Relationship Id="rId4" Type="http://schemas.openxmlformats.org/officeDocument/2006/relationships/image" Target="../media/image15.png"/><Relationship Id="rId9" Type="http://schemas.openxmlformats.org/officeDocument/2006/relationships/image" Target="../media/image18.sv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16.sv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18.svg"/><Relationship Id="rId5" Type="http://schemas.openxmlformats.org/officeDocument/2006/relationships/image" Target="../media/image22.svg"/><Relationship Id="rId10" Type="http://schemas.openxmlformats.org/officeDocument/2006/relationships/image" Target="../media/image17.png"/><Relationship Id="rId4" Type="http://schemas.openxmlformats.org/officeDocument/2006/relationships/image" Target="../media/image21.png"/><Relationship Id="rId9" Type="http://schemas.openxmlformats.org/officeDocument/2006/relationships/image" Target="../media/image12.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www.electoralcommission.org.uk/" TargetMode="External"/><Relationship Id="rId2" Type="http://schemas.openxmlformats.org/officeDocument/2006/relationships/hyperlink" Target="https://www.nomisweb.co.uk/"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sv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B66AF-549C-4081-AD0D-F163620577DC}"/>
              </a:ext>
            </a:extLst>
          </p:cNvPr>
          <p:cNvSpPr>
            <a:spLocks noGrp="1"/>
          </p:cNvSpPr>
          <p:nvPr>
            <p:ph type="title"/>
          </p:nvPr>
        </p:nvSpPr>
        <p:spPr>
          <a:xfrm>
            <a:off x="499528" y="1959604"/>
            <a:ext cx="11442143" cy="2852737"/>
          </a:xfrm>
        </p:spPr>
        <p:txBody>
          <a:bodyPr>
            <a:noAutofit/>
          </a:bodyPr>
          <a:lstStyle/>
          <a:p>
            <a:r>
              <a:rPr lang="en-US" sz="3600" dirty="0">
                <a:latin typeface="Arial Nova Light" panose="020B0304020202020204" pitchFamily="34" charset="0"/>
              </a:rPr>
              <a:t>Case 1: Conditions for Improving Performance: </a:t>
            </a:r>
            <a:br>
              <a:rPr lang="en-US" sz="3600" dirty="0">
                <a:latin typeface="Arial Nova Light" panose="020B0304020202020204" pitchFamily="34" charset="0"/>
              </a:rPr>
            </a:br>
            <a:r>
              <a:rPr lang="en-US" sz="3600" dirty="0">
                <a:latin typeface="Arial Nova Light" panose="020B0304020202020204" pitchFamily="34" charset="0"/>
              </a:rPr>
              <a:t>Evidence for Suggestibility in ‘Slow’ Environments. </a:t>
            </a:r>
            <a:br>
              <a:rPr lang="en-US" sz="3600" dirty="0">
                <a:latin typeface="Arial Nova Light" panose="020B0304020202020204" pitchFamily="34" charset="0"/>
              </a:rPr>
            </a:br>
            <a:br>
              <a:rPr lang="en-US" sz="3600" dirty="0">
                <a:latin typeface="Arial Nova Light" panose="020B0304020202020204" pitchFamily="34" charset="0"/>
              </a:rPr>
            </a:br>
            <a:r>
              <a:rPr lang="en-US" sz="3600" dirty="0">
                <a:latin typeface="Arial Nova Light" panose="020B0304020202020204" pitchFamily="34" charset="0"/>
              </a:rPr>
              <a:t>Case 2: The Effect of Residential Integration on Voting Outcomes in the 2016 UK Referendum</a:t>
            </a:r>
            <a:br>
              <a:rPr lang="en-US" sz="1600" dirty="0">
                <a:latin typeface="Arial Nova Light" panose="020B0304020202020204" pitchFamily="34" charset="0"/>
              </a:rPr>
            </a:br>
            <a:br>
              <a:rPr lang="en-US" sz="3600" dirty="0">
                <a:latin typeface="Arial Nova Light" panose="020B0304020202020204" pitchFamily="34" charset="0"/>
              </a:rPr>
            </a:br>
            <a:endParaRPr lang="en-US" sz="1600" dirty="0">
              <a:latin typeface="Arial Nova Light" panose="020B0304020202020204" pitchFamily="34" charset="0"/>
            </a:endParaRPr>
          </a:p>
        </p:txBody>
      </p:sp>
      <p:sp>
        <p:nvSpPr>
          <p:cNvPr id="3" name="Slide Number Placeholder 2">
            <a:extLst>
              <a:ext uri="{FF2B5EF4-FFF2-40B4-BE49-F238E27FC236}">
                <a16:creationId xmlns:a16="http://schemas.microsoft.com/office/drawing/2014/main" id="{087BDAA4-A0A3-45BC-B195-EB528C039C04}"/>
              </a:ext>
            </a:extLst>
          </p:cNvPr>
          <p:cNvSpPr>
            <a:spLocks noGrp="1"/>
          </p:cNvSpPr>
          <p:nvPr>
            <p:ph type="sldNum" sz="quarter" idx="12"/>
          </p:nvPr>
        </p:nvSpPr>
        <p:spPr>
          <a:xfrm>
            <a:off x="8610600" y="6356350"/>
            <a:ext cx="2743200" cy="365125"/>
          </a:xfrm>
        </p:spPr>
        <p:txBody>
          <a:bodyPr/>
          <a:lstStyle/>
          <a:p>
            <a:fld id="{57A0CFA6-F933-4619-ACE9-EECC023A6D01}" type="slidenum">
              <a:rPr lang="en-US" smtClean="0"/>
              <a:t>1</a:t>
            </a:fld>
            <a:endParaRPr lang="en-US"/>
          </a:p>
        </p:txBody>
      </p:sp>
      <p:sp>
        <p:nvSpPr>
          <p:cNvPr id="6" name="Title 3">
            <a:extLst>
              <a:ext uri="{FF2B5EF4-FFF2-40B4-BE49-F238E27FC236}">
                <a16:creationId xmlns:a16="http://schemas.microsoft.com/office/drawing/2014/main" id="{0E7CE7B9-33C5-4D8F-B9FE-A2EA00D495B1}"/>
              </a:ext>
            </a:extLst>
          </p:cNvPr>
          <p:cNvSpPr txBox="1">
            <a:spLocks/>
          </p:cNvSpPr>
          <p:nvPr/>
        </p:nvSpPr>
        <p:spPr>
          <a:xfrm>
            <a:off x="374928" y="2368825"/>
            <a:ext cx="11442143" cy="143425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800" dirty="0"/>
          </a:p>
        </p:txBody>
      </p:sp>
      <p:sp>
        <p:nvSpPr>
          <p:cNvPr id="8" name="TextBox 7">
            <a:extLst>
              <a:ext uri="{FF2B5EF4-FFF2-40B4-BE49-F238E27FC236}">
                <a16:creationId xmlns:a16="http://schemas.microsoft.com/office/drawing/2014/main" id="{EAE6B75A-E379-4C88-87DD-949EF8EDF6ED}"/>
              </a:ext>
            </a:extLst>
          </p:cNvPr>
          <p:cNvSpPr txBox="1"/>
          <p:nvPr/>
        </p:nvSpPr>
        <p:spPr>
          <a:xfrm>
            <a:off x="499528" y="4489175"/>
            <a:ext cx="10845338" cy="369332"/>
          </a:xfrm>
          <a:prstGeom prst="rect">
            <a:avLst/>
          </a:prstGeom>
          <a:noFill/>
        </p:spPr>
        <p:txBody>
          <a:bodyPr wrap="square" rtlCol="0">
            <a:spAutoFit/>
          </a:bodyPr>
          <a:lstStyle/>
          <a:p>
            <a:r>
              <a:rPr lang="en-US" dirty="0">
                <a:latin typeface="Arial Nova Light" panose="020B0304020202020204" pitchFamily="34" charset="0"/>
              </a:rPr>
              <a:t>Derek Lukacsko</a:t>
            </a:r>
          </a:p>
        </p:txBody>
      </p:sp>
    </p:spTree>
    <p:extLst>
      <p:ext uri="{BB962C8B-B14F-4D97-AF65-F5344CB8AC3E}">
        <p14:creationId xmlns:p14="http://schemas.microsoft.com/office/powerpoint/2010/main" val="39499343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ystem 1 and 2">
            <a:extLst>
              <a:ext uri="{FF2B5EF4-FFF2-40B4-BE49-F238E27FC236}">
                <a16:creationId xmlns:a16="http://schemas.microsoft.com/office/drawing/2014/main" id="{CA626192-FC97-4AAC-89DF-7129F04CE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 b="-1"/>
          <a:stretch/>
        </p:blipFill>
        <p:spPr bwMode="auto">
          <a:xfrm>
            <a:off x="3675226" y="2155371"/>
            <a:ext cx="8302169" cy="4669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7A0CFA6-F933-4619-ACE9-EECC023A6D01}" type="slidenum">
              <a:rPr lang="en-US">
                <a:solidFill>
                  <a:srgbClr val="FFFFFF"/>
                </a:solidFill>
              </a:rPr>
              <a:pPr>
                <a:spcAft>
                  <a:spcPts val="600"/>
                </a:spcAft>
              </a:pPr>
              <a:t>10</a:t>
            </a:fld>
            <a:endParaRPr lang="en-US">
              <a:solidFill>
                <a:srgbClr val="FFFFFF"/>
              </a:solidFill>
            </a:endParaRPr>
          </a:p>
        </p:txBody>
      </p:sp>
      <p:pic>
        <p:nvPicPr>
          <p:cNvPr id="10" name="Graphic 9" descr="Devil face with solid fill">
            <a:extLst>
              <a:ext uri="{FF2B5EF4-FFF2-40B4-BE49-F238E27FC236}">
                <a16:creationId xmlns:a16="http://schemas.microsoft.com/office/drawing/2014/main" id="{B6425059-56BB-4A86-ACBC-A13DB7E3EA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2088" y="2538671"/>
            <a:ext cx="622664" cy="622664"/>
          </a:xfrm>
          <a:prstGeom prst="rect">
            <a:avLst/>
          </a:prstGeom>
        </p:spPr>
      </p:pic>
      <p:pic>
        <p:nvPicPr>
          <p:cNvPr id="12" name="Graphic 11" descr="Angel face with solid fill">
            <a:extLst>
              <a:ext uri="{FF2B5EF4-FFF2-40B4-BE49-F238E27FC236}">
                <a16:creationId xmlns:a16="http://schemas.microsoft.com/office/drawing/2014/main" id="{7C6AFADB-44B4-4E94-9ABE-D3495B00B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81386" y="2538671"/>
            <a:ext cx="622664" cy="622664"/>
          </a:xfrm>
          <a:prstGeom prst="rect">
            <a:avLst/>
          </a:prstGeom>
        </p:spPr>
      </p:pic>
      <p:pic>
        <p:nvPicPr>
          <p:cNvPr id="3" name="Graphic 2" descr="Target Audience">
            <a:extLst>
              <a:ext uri="{FF2B5EF4-FFF2-40B4-BE49-F238E27FC236}">
                <a16:creationId xmlns:a16="http://schemas.microsoft.com/office/drawing/2014/main" id="{72D51905-CAA1-4E71-AA76-BE0BCFC2FC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9436" y="684537"/>
            <a:ext cx="1335833" cy="1335833"/>
          </a:xfrm>
          <a:prstGeom prst="rect">
            <a:avLst/>
          </a:prstGeom>
        </p:spPr>
      </p:pic>
      <p:pic>
        <p:nvPicPr>
          <p:cNvPr id="6" name="Graphic 5" descr="Target">
            <a:extLst>
              <a:ext uri="{FF2B5EF4-FFF2-40B4-BE49-F238E27FC236}">
                <a16:creationId xmlns:a16="http://schemas.microsoft.com/office/drawing/2014/main" id="{2BF40D61-317E-4E3E-95D0-574F67AB00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68" y="4837630"/>
            <a:ext cx="1934547" cy="1934547"/>
          </a:xfrm>
          <a:prstGeom prst="rect">
            <a:avLst/>
          </a:prstGeom>
        </p:spPr>
      </p:pic>
      <p:cxnSp>
        <p:nvCxnSpPr>
          <p:cNvPr id="11" name="Straight Arrow Connector 10">
            <a:extLst>
              <a:ext uri="{FF2B5EF4-FFF2-40B4-BE49-F238E27FC236}">
                <a16:creationId xmlns:a16="http://schemas.microsoft.com/office/drawing/2014/main" id="{57E03E78-2D69-4CA5-A6AB-45978F8606F4}"/>
              </a:ext>
            </a:extLst>
          </p:cNvPr>
          <p:cNvCxnSpPr>
            <a:cxnSpLocks/>
          </p:cNvCxnSpPr>
          <p:nvPr/>
        </p:nvCxnSpPr>
        <p:spPr>
          <a:xfrm flipH="1">
            <a:off x="2038350" y="4324350"/>
            <a:ext cx="2667000" cy="923925"/>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939302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ystem 1 and 2">
            <a:extLst>
              <a:ext uri="{FF2B5EF4-FFF2-40B4-BE49-F238E27FC236}">
                <a16:creationId xmlns:a16="http://schemas.microsoft.com/office/drawing/2014/main" id="{CA626192-FC97-4AAC-89DF-7129F04CE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 b="-1"/>
          <a:stretch/>
        </p:blipFill>
        <p:spPr bwMode="auto">
          <a:xfrm>
            <a:off x="3675226" y="2155371"/>
            <a:ext cx="8302169" cy="466997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7A0CFA6-F933-4619-ACE9-EECC023A6D01}" type="slidenum">
              <a:rPr lang="en-US">
                <a:solidFill>
                  <a:srgbClr val="FFFFFF"/>
                </a:solidFill>
              </a:rPr>
              <a:pPr>
                <a:spcAft>
                  <a:spcPts val="600"/>
                </a:spcAft>
              </a:pPr>
              <a:t>11</a:t>
            </a:fld>
            <a:endParaRPr lang="en-US">
              <a:solidFill>
                <a:srgbClr val="FFFFFF"/>
              </a:solidFill>
            </a:endParaRPr>
          </a:p>
        </p:txBody>
      </p:sp>
      <p:pic>
        <p:nvPicPr>
          <p:cNvPr id="10" name="Graphic 9" descr="Devil face with solid fill">
            <a:extLst>
              <a:ext uri="{FF2B5EF4-FFF2-40B4-BE49-F238E27FC236}">
                <a16:creationId xmlns:a16="http://schemas.microsoft.com/office/drawing/2014/main" id="{B6425059-56BB-4A86-ACBC-A13DB7E3EA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32088" y="2538671"/>
            <a:ext cx="622664" cy="622664"/>
          </a:xfrm>
          <a:prstGeom prst="rect">
            <a:avLst/>
          </a:prstGeom>
        </p:spPr>
      </p:pic>
      <p:pic>
        <p:nvPicPr>
          <p:cNvPr id="12" name="Graphic 11" descr="Angel face with solid fill">
            <a:extLst>
              <a:ext uri="{FF2B5EF4-FFF2-40B4-BE49-F238E27FC236}">
                <a16:creationId xmlns:a16="http://schemas.microsoft.com/office/drawing/2014/main" id="{7C6AFADB-44B4-4E94-9ABE-D3495B00B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81386" y="2538671"/>
            <a:ext cx="622664" cy="622664"/>
          </a:xfrm>
          <a:prstGeom prst="rect">
            <a:avLst/>
          </a:prstGeom>
        </p:spPr>
      </p:pic>
      <p:pic>
        <p:nvPicPr>
          <p:cNvPr id="3" name="Graphic 2" descr="Target Audience">
            <a:extLst>
              <a:ext uri="{FF2B5EF4-FFF2-40B4-BE49-F238E27FC236}">
                <a16:creationId xmlns:a16="http://schemas.microsoft.com/office/drawing/2014/main" id="{72D51905-CAA1-4E71-AA76-BE0BCFC2FC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9436" y="684537"/>
            <a:ext cx="1335833" cy="1335833"/>
          </a:xfrm>
          <a:prstGeom prst="rect">
            <a:avLst/>
          </a:prstGeom>
        </p:spPr>
      </p:pic>
      <p:pic>
        <p:nvPicPr>
          <p:cNvPr id="6" name="Graphic 5" descr="Target">
            <a:extLst>
              <a:ext uri="{FF2B5EF4-FFF2-40B4-BE49-F238E27FC236}">
                <a16:creationId xmlns:a16="http://schemas.microsoft.com/office/drawing/2014/main" id="{2BF40D61-317E-4E3E-95D0-574F67AB000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868" y="4837630"/>
            <a:ext cx="1934547" cy="1934547"/>
          </a:xfrm>
          <a:prstGeom prst="rect">
            <a:avLst/>
          </a:prstGeom>
        </p:spPr>
      </p:pic>
      <p:cxnSp>
        <p:nvCxnSpPr>
          <p:cNvPr id="5" name="Straight Arrow Connector 4">
            <a:extLst>
              <a:ext uri="{FF2B5EF4-FFF2-40B4-BE49-F238E27FC236}">
                <a16:creationId xmlns:a16="http://schemas.microsoft.com/office/drawing/2014/main" id="{2C6F3799-8BD1-427F-B82F-B0EFA2231B72}"/>
              </a:ext>
            </a:extLst>
          </p:cNvPr>
          <p:cNvCxnSpPr>
            <a:cxnSpLocks/>
          </p:cNvCxnSpPr>
          <p:nvPr/>
        </p:nvCxnSpPr>
        <p:spPr>
          <a:xfrm>
            <a:off x="2505269" y="1776413"/>
            <a:ext cx="1857181" cy="1019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a:extLst>
              <a:ext uri="{FF2B5EF4-FFF2-40B4-BE49-F238E27FC236}">
                <a16:creationId xmlns:a16="http://schemas.microsoft.com/office/drawing/2014/main" id="{C5FF3BA5-8009-4C73-BFB0-2701590C6DC9}"/>
              </a:ext>
            </a:extLst>
          </p:cNvPr>
          <p:cNvCxnSpPr>
            <a:cxnSpLocks/>
            <a:stCxn id="3" idx="2"/>
          </p:cNvCxnSpPr>
          <p:nvPr/>
        </p:nvCxnSpPr>
        <p:spPr>
          <a:xfrm flipH="1">
            <a:off x="1266825" y="2020370"/>
            <a:ext cx="570528" cy="25992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a:extLst>
              <a:ext uri="{FF2B5EF4-FFF2-40B4-BE49-F238E27FC236}">
                <a16:creationId xmlns:a16="http://schemas.microsoft.com/office/drawing/2014/main" id="{286C9B28-FF6B-4AAF-BF01-528333AB96F7}"/>
              </a:ext>
            </a:extLst>
          </p:cNvPr>
          <p:cNvCxnSpPr>
            <a:cxnSpLocks/>
          </p:cNvCxnSpPr>
          <p:nvPr/>
        </p:nvCxnSpPr>
        <p:spPr>
          <a:xfrm flipV="1">
            <a:off x="1319213" y="2957513"/>
            <a:ext cx="3152775" cy="18801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139055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12</a:t>
            </a:fld>
            <a:endParaRPr lang="en-US"/>
          </a:p>
        </p:txBody>
      </p:sp>
      <p:graphicFrame>
        <p:nvGraphicFramePr>
          <p:cNvPr id="7" name="Table 7">
            <a:extLst>
              <a:ext uri="{FF2B5EF4-FFF2-40B4-BE49-F238E27FC236}">
                <a16:creationId xmlns:a16="http://schemas.microsoft.com/office/drawing/2014/main" id="{9B649051-4F99-4830-B16D-09BC5D3C17CA}"/>
              </a:ext>
            </a:extLst>
          </p:cNvPr>
          <p:cNvGraphicFramePr>
            <a:graphicFrameLocks noGrp="1"/>
          </p:cNvGraphicFramePr>
          <p:nvPr>
            <p:extLst>
              <p:ext uri="{D42A27DB-BD31-4B8C-83A1-F6EECF244321}">
                <p14:modId xmlns:p14="http://schemas.microsoft.com/office/powerpoint/2010/main" val="3033554406"/>
              </p:ext>
            </p:extLst>
          </p:nvPr>
        </p:nvGraphicFramePr>
        <p:xfrm>
          <a:off x="3137288" y="170128"/>
          <a:ext cx="5418666" cy="640588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750327142"/>
                    </a:ext>
                  </a:extLst>
                </a:gridCol>
                <a:gridCol w="2709333">
                  <a:extLst>
                    <a:ext uri="{9D8B030D-6E8A-4147-A177-3AD203B41FA5}">
                      <a16:colId xmlns:a16="http://schemas.microsoft.com/office/drawing/2014/main" val="3729845939"/>
                    </a:ext>
                  </a:extLst>
                </a:gridCol>
              </a:tblGrid>
              <a:tr h="370840">
                <a:tc>
                  <a:txBody>
                    <a:bodyPr/>
                    <a:lstStyle/>
                    <a:p>
                      <a:endParaRPr lang="en-US"/>
                    </a:p>
                  </a:txBody>
                  <a:tcPr/>
                </a:tc>
                <a:tc>
                  <a:txBody>
                    <a:bodyPr/>
                    <a:lstStyle/>
                    <a:p>
                      <a:pPr algn="ctr"/>
                      <a:r>
                        <a:rPr lang="en-US" dirty="0"/>
                        <a:t>Speed </a:t>
                      </a:r>
                    </a:p>
                  </a:txBody>
                  <a:tcPr/>
                </a:tc>
                <a:extLst>
                  <a:ext uri="{0D108BD9-81ED-4DB2-BD59-A6C34878D82A}">
                    <a16:rowId xmlns:a16="http://schemas.microsoft.com/office/drawing/2014/main" val="3299336388"/>
                  </a:ext>
                </a:extLst>
              </a:tr>
              <a:tr h="370840">
                <a:tc>
                  <a:txBody>
                    <a:bodyPr/>
                    <a:lstStyle/>
                    <a:p>
                      <a:endParaRPr lang="en-US" dirty="0"/>
                    </a:p>
                    <a:p>
                      <a:endParaRPr lang="en-US" dirty="0"/>
                    </a:p>
                    <a:p>
                      <a:endParaRPr lang="en-US" dirty="0"/>
                    </a:p>
                    <a:p>
                      <a:endParaRPr lang="en-US" dirty="0"/>
                    </a:p>
                  </a:txBody>
                  <a:tcPr/>
                </a:tc>
                <a:tc>
                  <a:txBody>
                    <a:bodyPr/>
                    <a:lstStyle/>
                    <a:p>
                      <a:pPr algn="ctr"/>
                      <a:endParaRPr lang="en-US" dirty="0"/>
                    </a:p>
                    <a:p>
                      <a:pPr algn="ctr"/>
                      <a:endParaRPr lang="en-US" dirty="0"/>
                    </a:p>
                    <a:p>
                      <a:pPr algn="ctr"/>
                      <a:endParaRPr lang="en-US" dirty="0"/>
                    </a:p>
                    <a:p>
                      <a:pPr algn="ctr"/>
                      <a:endParaRPr lang="en-US" dirty="0"/>
                    </a:p>
                    <a:p>
                      <a:pPr algn="ctr"/>
                      <a:endParaRPr lang="en-US" dirty="0"/>
                    </a:p>
                  </a:txBody>
                  <a:tcPr/>
                </a:tc>
                <a:extLst>
                  <a:ext uri="{0D108BD9-81ED-4DB2-BD59-A6C34878D82A}">
                    <a16:rowId xmlns:a16="http://schemas.microsoft.com/office/drawing/2014/main" val="2503180387"/>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Arial Nova Cond"/>
                          <a:ea typeface="+mn-ea"/>
                          <a:cs typeface="+mn-cs"/>
                        </a:rPr>
                        <a:t>-</a:t>
                      </a:r>
                      <a:endParaRPr kumimoji="0" lang="en-US" sz="1800" b="0" i="0" u="none" strike="noStrike" kern="1200" cap="none" spc="0" normalizeH="0" baseline="0" noProof="0" dirty="0">
                        <a:ln>
                          <a:noFill/>
                        </a:ln>
                        <a:solidFill>
                          <a:prstClr val="black"/>
                        </a:solidFill>
                        <a:effectLst/>
                        <a:uLnTx/>
                        <a:uFillTx/>
                        <a:latin typeface="Arial Nova Cond"/>
                        <a:ea typeface="+mn-ea"/>
                        <a:cs typeface="+mn-cs"/>
                      </a:endParaRPr>
                    </a:p>
                  </a:txBody>
                  <a:tcPr/>
                </a:tc>
                <a:extLst>
                  <a:ext uri="{0D108BD9-81ED-4DB2-BD59-A6C34878D82A}">
                    <a16:rowId xmlns:a16="http://schemas.microsoft.com/office/drawing/2014/main" val="3089542770"/>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mn-lt"/>
                          <a:ea typeface="+mn-ea"/>
                          <a:cs typeface="+mn-cs"/>
                        </a:rPr>
                        <a:t>-</a:t>
                      </a:r>
                    </a:p>
                  </a:txBody>
                  <a:tcPr/>
                </a:tc>
                <a:extLst>
                  <a:ext uri="{0D108BD9-81ED-4DB2-BD59-A6C34878D82A}">
                    <a16:rowId xmlns:a16="http://schemas.microsoft.com/office/drawing/2014/main" val="1069817299"/>
                  </a:ext>
                </a:extLst>
              </a:tr>
              <a:tr h="370840">
                <a:tc>
                  <a:txBody>
                    <a:bodyPr/>
                    <a:lstStyle/>
                    <a:p>
                      <a:endParaRPr lang="en-US" dirty="0"/>
                    </a:p>
                    <a:p>
                      <a:endParaRPr lang="en-US" dirty="0"/>
                    </a:p>
                    <a:p>
                      <a:endParaRPr lang="en-US" dirty="0"/>
                    </a:p>
                    <a:p>
                      <a:endParaRPr lang="en-US" dirty="0"/>
                    </a:p>
                  </a:txBody>
                  <a:tcPr/>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1569766165"/>
                  </a:ext>
                </a:extLst>
              </a:tr>
            </a:tbl>
          </a:graphicData>
        </a:graphic>
      </p:graphicFrame>
      <p:pic>
        <p:nvPicPr>
          <p:cNvPr id="11" name="Picture 2" descr="Image result for system 1 and 2">
            <a:extLst>
              <a:ext uri="{FF2B5EF4-FFF2-40B4-BE49-F238E27FC236}">
                <a16:creationId xmlns:a16="http://schemas.microsoft.com/office/drawing/2014/main" id="{F76ECC37-498C-4272-9DB4-787ABA1A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9115" r="43788" b="-1"/>
          <a:stretch/>
        </p:blipFill>
        <p:spPr bwMode="auto">
          <a:xfrm>
            <a:off x="4129716" y="716033"/>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system 1 and 2">
            <a:extLst>
              <a:ext uri="{FF2B5EF4-FFF2-40B4-BE49-F238E27FC236}">
                <a16:creationId xmlns:a16="http://schemas.microsoft.com/office/drawing/2014/main" id="{72933B1B-3545-4692-86AC-741DDAC8D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63" t="15146" r="6573" b="24144"/>
          <a:stretch/>
        </p:blipFill>
        <p:spPr bwMode="auto">
          <a:xfrm>
            <a:off x="4209773" y="3650810"/>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ystem 1 and 2">
            <a:extLst>
              <a:ext uri="{FF2B5EF4-FFF2-40B4-BE49-F238E27FC236}">
                <a16:creationId xmlns:a16="http://schemas.microsoft.com/office/drawing/2014/main" id="{8898DE43-253D-4641-AEA5-672725334F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9115" r="43788" b="-1"/>
          <a:stretch/>
        </p:blipFill>
        <p:spPr bwMode="auto">
          <a:xfrm>
            <a:off x="4129716" y="2181040"/>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system 1 and 2">
            <a:extLst>
              <a:ext uri="{FF2B5EF4-FFF2-40B4-BE49-F238E27FC236}">
                <a16:creationId xmlns:a16="http://schemas.microsoft.com/office/drawing/2014/main" id="{AFF950C8-0628-42A7-9808-21C8FE73E2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63" t="15146" r="6573" b="24144"/>
          <a:stretch/>
        </p:blipFill>
        <p:spPr bwMode="auto">
          <a:xfrm>
            <a:off x="4209773" y="5242737"/>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Add">
            <a:extLst>
              <a:ext uri="{FF2B5EF4-FFF2-40B4-BE49-F238E27FC236}">
                <a16:creationId xmlns:a16="http://schemas.microsoft.com/office/drawing/2014/main" id="{0E12FA2E-27AB-41D4-951C-335833CC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94630" y="851324"/>
            <a:ext cx="781147" cy="781147"/>
          </a:xfrm>
          <a:prstGeom prst="rect">
            <a:avLst/>
          </a:prstGeom>
        </p:spPr>
      </p:pic>
      <p:pic>
        <p:nvPicPr>
          <p:cNvPr id="23" name="Graphic 22" descr="Target Audience">
            <a:extLst>
              <a:ext uri="{FF2B5EF4-FFF2-40B4-BE49-F238E27FC236}">
                <a16:creationId xmlns:a16="http://schemas.microsoft.com/office/drawing/2014/main" id="{A7E26E02-CA16-4BA7-A32E-230E164E47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47567" y="581323"/>
            <a:ext cx="540000" cy="540000"/>
          </a:xfrm>
          <a:prstGeom prst="rect">
            <a:avLst/>
          </a:prstGeom>
        </p:spPr>
      </p:pic>
      <p:pic>
        <p:nvPicPr>
          <p:cNvPr id="24" name="Graphic 23" descr="Target Audience">
            <a:extLst>
              <a:ext uri="{FF2B5EF4-FFF2-40B4-BE49-F238E27FC236}">
                <a16:creationId xmlns:a16="http://schemas.microsoft.com/office/drawing/2014/main" id="{8EB69686-76B4-41EC-92B5-BD693ACBF3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44616" y="2076748"/>
            <a:ext cx="540000" cy="540000"/>
          </a:xfrm>
          <a:prstGeom prst="rect">
            <a:avLst/>
          </a:prstGeom>
        </p:spPr>
      </p:pic>
      <p:pic>
        <p:nvPicPr>
          <p:cNvPr id="25" name="Graphic 24" descr="Target Audience">
            <a:extLst>
              <a:ext uri="{FF2B5EF4-FFF2-40B4-BE49-F238E27FC236}">
                <a16:creationId xmlns:a16="http://schemas.microsoft.com/office/drawing/2014/main" id="{5789ED4E-91F5-4E79-8D45-323653B6F8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58955" y="3646047"/>
            <a:ext cx="540000" cy="540000"/>
          </a:xfrm>
          <a:prstGeom prst="rect">
            <a:avLst/>
          </a:prstGeom>
        </p:spPr>
      </p:pic>
      <p:pic>
        <p:nvPicPr>
          <p:cNvPr id="26" name="Graphic 25" descr="Target Audience">
            <a:extLst>
              <a:ext uri="{FF2B5EF4-FFF2-40B4-BE49-F238E27FC236}">
                <a16:creationId xmlns:a16="http://schemas.microsoft.com/office/drawing/2014/main" id="{8269C4F3-6580-4DC4-B372-A15688AC7D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56004" y="5141472"/>
            <a:ext cx="540000" cy="540000"/>
          </a:xfrm>
          <a:prstGeom prst="rect">
            <a:avLst/>
          </a:prstGeom>
        </p:spPr>
      </p:pic>
      <p:pic>
        <p:nvPicPr>
          <p:cNvPr id="27" name="Graphic 26" descr="Add">
            <a:extLst>
              <a:ext uri="{FF2B5EF4-FFF2-40B4-BE49-F238E27FC236}">
                <a16:creationId xmlns:a16="http://schemas.microsoft.com/office/drawing/2014/main" id="{3D3A9809-4F70-4511-BFBD-0BF2A2569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10713" y="5509049"/>
            <a:ext cx="781147" cy="781147"/>
          </a:xfrm>
          <a:prstGeom prst="rect">
            <a:avLst/>
          </a:prstGeom>
        </p:spPr>
      </p:pic>
      <p:sp>
        <p:nvSpPr>
          <p:cNvPr id="2" name="TextBox 1">
            <a:extLst>
              <a:ext uri="{FF2B5EF4-FFF2-40B4-BE49-F238E27FC236}">
                <a16:creationId xmlns:a16="http://schemas.microsoft.com/office/drawing/2014/main" id="{3E4BE708-5417-4636-BC97-F5BB8B586356}"/>
              </a:ext>
            </a:extLst>
          </p:cNvPr>
          <p:cNvSpPr txBox="1"/>
          <p:nvPr/>
        </p:nvSpPr>
        <p:spPr>
          <a:xfrm>
            <a:off x="730384" y="1639981"/>
            <a:ext cx="1935412" cy="3785652"/>
          </a:xfrm>
          <a:prstGeom prst="rect">
            <a:avLst/>
          </a:prstGeom>
          <a:noFill/>
        </p:spPr>
        <p:txBody>
          <a:bodyPr wrap="square" rtlCol="0">
            <a:spAutoFit/>
          </a:bodyPr>
          <a:lstStyle/>
          <a:p>
            <a:pPr algn="r"/>
            <a:r>
              <a:rPr lang="en-US" sz="2400" dirty="0"/>
              <a:t>Thinking Fast  </a:t>
            </a:r>
          </a:p>
          <a:p>
            <a:pPr algn="r"/>
            <a:endParaRPr lang="en-US" sz="2400" dirty="0"/>
          </a:p>
          <a:p>
            <a:pPr algn="r"/>
            <a:endParaRPr lang="en-US" sz="2400" dirty="0"/>
          </a:p>
          <a:p>
            <a:pPr algn="r"/>
            <a:endParaRPr lang="en-US" sz="2400" dirty="0"/>
          </a:p>
          <a:p>
            <a:pPr algn="r"/>
            <a:endParaRPr lang="en-US" sz="2400" dirty="0"/>
          </a:p>
          <a:p>
            <a:pPr algn="r"/>
            <a:endParaRPr lang="en-US" sz="2400" dirty="0"/>
          </a:p>
          <a:p>
            <a:pPr algn="r"/>
            <a:endParaRPr lang="en-US" sz="2400" dirty="0"/>
          </a:p>
          <a:p>
            <a:pPr algn="r"/>
            <a:endParaRPr lang="en-US" sz="2400" dirty="0"/>
          </a:p>
          <a:p>
            <a:pPr algn="r"/>
            <a:endParaRPr lang="en-US" sz="2400" dirty="0"/>
          </a:p>
          <a:p>
            <a:pPr algn="r"/>
            <a:r>
              <a:rPr lang="en-US" sz="2400" dirty="0"/>
              <a:t>Thinking Slow</a:t>
            </a:r>
          </a:p>
        </p:txBody>
      </p:sp>
    </p:spTree>
    <p:extLst>
      <p:ext uri="{BB962C8B-B14F-4D97-AF65-F5344CB8AC3E}">
        <p14:creationId xmlns:p14="http://schemas.microsoft.com/office/powerpoint/2010/main" val="36007952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13</a:t>
            </a:fld>
            <a:endParaRPr lang="en-US"/>
          </a:p>
        </p:txBody>
      </p:sp>
      <p:graphicFrame>
        <p:nvGraphicFramePr>
          <p:cNvPr id="7" name="Table 7">
            <a:extLst>
              <a:ext uri="{FF2B5EF4-FFF2-40B4-BE49-F238E27FC236}">
                <a16:creationId xmlns:a16="http://schemas.microsoft.com/office/drawing/2014/main" id="{9B649051-4F99-4830-B16D-09BC5D3C17CA}"/>
              </a:ext>
            </a:extLst>
          </p:cNvPr>
          <p:cNvGraphicFramePr>
            <a:graphicFrameLocks noGrp="1"/>
          </p:cNvGraphicFramePr>
          <p:nvPr>
            <p:extLst>
              <p:ext uri="{D42A27DB-BD31-4B8C-83A1-F6EECF244321}">
                <p14:modId xmlns:p14="http://schemas.microsoft.com/office/powerpoint/2010/main" val="2475474564"/>
              </p:ext>
            </p:extLst>
          </p:nvPr>
        </p:nvGraphicFramePr>
        <p:xfrm>
          <a:off x="2768248" y="136525"/>
          <a:ext cx="8127999" cy="64973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750327142"/>
                    </a:ext>
                  </a:extLst>
                </a:gridCol>
                <a:gridCol w="2709333">
                  <a:extLst>
                    <a:ext uri="{9D8B030D-6E8A-4147-A177-3AD203B41FA5}">
                      <a16:colId xmlns:a16="http://schemas.microsoft.com/office/drawing/2014/main" val="3729845939"/>
                    </a:ext>
                  </a:extLst>
                </a:gridCol>
                <a:gridCol w="2709333">
                  <a:extLst>
                    <a:ext uri="{9D8B030D-6E8A-4147-A177-3AD203B41FA5}">
                      <a16:colId xmlns:a16="http://schemas.microsoft.com/office/drawing/2014/main" val="3925712909"/>
                    </a:ext>
                  </a:extLst>
                </a:gridCol>
              </a:tblGrid>
              <a:tr h="370840">
                <a:tc>
                  <a:txBody>
                    <a:bodyPr/>
                    <a:lstStyle/>
                    <a:p>
                      <a:endParaRPr lang="en-US" dirty="0"/>
                    </a:p>
                  </a:txBody>
                  <a:tcPr/>
                </a:tc>
                <a:tc>
                  <a:txBody>
                    <a:bodyPr/>
                    <a:lstStyle/>
                    <a:p>
                      <a:pPr algn="ctr"/>
                      <a:r>
                        <a:rPr lang="en-US" dirty="0"/>
                        <a:t>Speed </a:t>
                      </a:r>
                    </a:p>
                  </a:txBody>
                  <a:tcPr/>
                </a:tc>
                <a:tc>
                  <a:txBody>
                    <a:bodyPr/>
                    <a:lstStyle/>
                    <a:p>
                      <a:pPr algn="ctr"/>
                      <a:r>
                        <a:rPr lang="en-US" dirty="0"/>
                        <a:t>Accuracy</a:t>
                      </a:r>
                    </a:p>
                  </a:txBody>
                  <a:tcPr/>
                </a:tc>
                <a:extLst>
                  <a:ext uri="{0D108BD9-81ED-4DB2-BD59-A6C34878D82A}">
                    <a16:rowId xmlns:a16="http://schemas.microsoft.com/office/drawing/2014/main" val="3299336388"/>
                  </a:ext>
                </a:extLst>
              </a:tr>
              <a:tr h="370840">
                <a:tc>
                  <a:txBody>
                    <a:bodyPr/>
                    <a:lstStyle/>
                    <a:p>
                      <a:endParaRPr lang="en-US" dirty="0"/>
                    </a:p>
                    <a:p>
                      <a:endParaRPr lang="en-US" dirty="0"/>
                    </a:p>
                    <a:p>
                      <a:endParaRPr lang="en-US" dirty="0"/>
                    </a:p>
                    <a:p>
                      <a:endParaRPr lang="en-US" dirty="0"/>
                    </a:p>
                  </a:txBody>
                  <a:tcPr/>
                </a:tc>
                <a:tc>
                  <a:txBody>
                    <a:bodyPr/>
                    <a:lstStyle/>
                    <a:p>
                      <a:pPr algn="ctr"/>
                      <a:endParaRPr lang="en-US" dirty="0"/>
                    </a:p>
                    <a:p>
                      <a:pPr algn="ctr"/>
                      <a:endParaRPr lang="en-US" dirty="0"/>
                    </a:p>
                    <a:p>
                      <a:pPr algn="ctr"/>
                      <a:endParaRPr lang="en-US" dirty="0"/>
                    </a:p>
                    <a:p>
                      <a:pPr algn="ctr"/>
                      <a:endParaRPr lang="en-US" dirty="0"/>
                    </a:p>
                    <a:p>
                      <a:pPr algn="ctr"/>
                      <a:endParaRPr lang="en-US" dirty="0"/>
                    </a:p>
                  </a:txBody>
                  <a:tcPr/>
                </a:tc>
                <a:tc>
                  <a:txBody>
                    <a:bodyPr/>
                    <a:lstStyle/>
                    <a:p>
                      <a:pPr algn="ctr"/>
                      <a:endParaRPr lang="en-US" dirty="0"/>
                    </a:p>
                  </a:txBody>
                  <a:tcPr/>
                </a:tc>
                <a:extLst>
                  <a:ext uri="{0D108BD9-81ED-4DB2-BD59-A6C34878D82A}">
                    <a16:rowId xmlns:a16="http://schemas.microsoft.com/office/drawing/2014/main" val="2503180387"/>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Arial Nova Cond"/>
                          <a:ea typeface="+mn-ea"/>
                          <a:cs typeface="+mn-cs"/>
                        </a:rPr>
                        <a:t>-</a:t>
                      </a:r>
                      <a:endParaRPr kumimoji="0" lang="en-US" sz="1800" b="0" i="0" u="none" strike="noStrike" kern="1200" cap="none" spc="0" normalizeH="0" baseline="0" noProof="0" dirty="0">
                        <a:ln>
                          <a:noFill/>
                        </a:ln>
                        <a:solidFill>
                          <a:prstClr val="black"/>
                        </a:solidFill>
                        <a:effectLst/>
                        <a:uLnTx/>
                        <a:uFillTx/>
                        <a:latin typeface="Arial Nova Cond"/>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Arial Nova Cond"/>
                          <a:ea typeface="+mn-ea"/>
                          <a:cs typeface="+mn-cs"/>
                        </a:rPr>
                        <a:t>-</a:t>
                      </a:r>
                      <a:endParaRPr kumimoji="0" lang="en-US" sz="1800" b="0" i="0" u="none" strike="noStrike" kern="1200" cap="none" spc="0" normalizeH="0" baseline="0" noProof="0" dirty="0">
                        <a:ln>
                          <a:noFill/>
                        </a:ln>
                        <a:solidFill>
                          <a:prstClr val="black"/>
                        </a:solidFill>
                        <a:effectLst/>
                        <a:uLnTx/>
                        <a:uFillTx/>
                        <a:latin typeface="Arial Nova Cond"/>
                        <a:ea typeface="+mn-ea"/>
                        <a:cs typeface="+mn-cs"/>
                      </a:endParaRPr>
                    </a:p>
                  </a:txBody>
                  <a:tcPr/>
                </a:tc>
                <a:extLst>
                  <a:ext uri="{0D108BD9-81ED-4DB2-BD59-A6C34878D82A}">
                    <a16:rowId xmlns:a16="http://schemas.microsoft.com/office/drawing/2014/main" val="3089542770"/>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mn-lt"/>
                          <a:ea typeface="+mn-ea"/>
                          <a:cs typeface="+mn-cs"/>
                        </a:rPr>
                        <a:t>-</a:t>
                      </a:r>
                    </a:p>
                  </a:txBody>
                  <a:tcPr/>
                </a:tc>
                <a:tc>
                  <a:txBody>
                    <a:bodyPr/>
                    <a:lstStyle/>
                    <a:p>
                      <a:endParaRPr lang="en-US" dirty="0"/>
                    </a:p>
                  </a:txBody>
                  <a:tcPr/>
                </a:tc>
                <a:extLst>
                  <a:ext uri="{0D108BD9-81ED-4DB2-BD59-A6C34878D82A}">
                    <a16:rowId xmlns:a16="http://schemas.microsoft.com/office/drawing/2014/main" val="1069817299"/>
                  </a:ext>
                </a:extLst>
              </a:tr>
              <a:tr h="370840">
                <a:tc>
                  <a:txBody>
                    <a:bodyPr/>
                    <a:lstStyle/>
                    <a:p>
                      <a:endParaRPr lang="en-US" dirty="0"/>
                    </a:p>
                    <a:p>
                      <a:endParaRPr lang="en-US" dirty="0"/>
                    </a:p>
                    <a:p>
                      <a:endParaRPr lang="en-US" dirty="0"/>
                    </a:p>
                    <a:p>
                      <a:endParaRPr lang="en-US" dirty="0"/>
                    </a:p>
                  </a:txBody>
                  <a:tcPr/>
                </a:tc>
                <a:tc>
                  <a:txBody>
                    <a:bodyPr/>
                    <a:lstStyle/>
                    <a:p>
                      <a:endParaRPr lang="en-US" dirty="0"/>
                    </a:p>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mn-lt"/>
                          <a:ea typeface="+mn-ea"/>
                          <a:cs typeface="+mn-cs"/>
                        </a:rPr>
                        <a:t>-</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1569766165"/>
                  </a:ext>
                </a:extLst>
              </a:tr>
            </a:tbl>
          </a:graphicData>
        </a:graphic>
      </p:graphicFrame>
      <p:pic>
        <p:nvPicPr>
          <p:cNvPr id="11" name="Picture 2" descr="Image result for system 1 and 2">
            <a:extLst>
              <a:ext uri="{FF2B5EF4-FFF2-40B4-BE49-F238E27FC236}">
                <a16:creationId xmlns:a16="http://schemas.microsoft.com/office/drawing/2014/main" id="{F76ECC37-498C-4272-9DB4-787ABA1A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9115" r="43788" b="-1"/>
          <a:stretch/>
        </p:blipFill>
        <p:spPr bwMode="auto">
          <a:xfrm>
            <a:off x="3760676" y="682430"/>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system 1 and 2">
            <a:extLst>
              <a:ext uri="{FF2B5EF4-FFF2-40B4-BE49-F238E27FC236}">
                <a16:creationId xmlns:a16="http://schemas.microsoft.com/office/drawing/2014/main" id="{72933B1B-3545-4692-86AC-741DDAC8D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63" t="15146" r="6573" b="24144"/>
          <a:stretch/>
        </p:blipFill>
        <p:spPr bwMode="auto">
          <a:xfrm>
            <a:off x="3840733" y="3617207"/>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ystem 1 and 2">
            <a:extLst>
              <a:ext uri="{FF2B5EF4-FFF2-40B4-BE49-F238E27FC236}">
                <a16:creationId xmlns:a16="http://schemas.microsoft.com/office/drawing/2014/main" id="{8898DE43-253D-4641-AEA5-672725334F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9115" r="43788" b="-1"/>
          <a:stretch/>
        </p:blipFill>
        <p:spPr bwMode="auto">
          <a:xfrm>
            <a:off x="3760676" y="2147437"/>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system 1 and 2">
            <a:extLst>
              <a:ext uri="{FF2B5EF4-FFF2-40B4-BE49-F238E27FC236}">
                <a16:creationId xmlns:a16="http://schemas.microsoft.com/office/drawing/2014/main" id="{AFF950C8-0628-42A7-9808-21C8FE73E2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63" t="15146" r="6573" b="24144"/>
          <a:stretch/>
        </p:blipFill>
        <p:spPr bwMode="auto">
          <a:xfrm>
            <a:off x="3840733" y="5209134"/>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Add">
            <a:extLst>
              <a:ext uri="{FF2B5EF4-FFF2-40B4-BE49-F238E27FC236}">
                <a16:creationId xmlns:a16="http://schemas.microsoft.com/office/drawing/2014/main" id="{0E12FA2E-27AB-41D4-951C-335833CC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25590" y="817721"/>
            <a:ext cx="781147" cy="781147"/>
          </a:xfrm>
          <a:prstGeom prst="rect">
            <a:avLst/>
          </a:prstGeom>
        </p:spPr>
      </p:pic>
      <p:pic>
        <p:nvPicPr>
          <p:cNvPr id="21" name="Graphic 20" descr="Add">
            <a:extLst>
              <a:ext uri="{FF2B5EF4-FFF2-40B4-BE49-F238E27FC236}">
                <a16:creationId xmlns:a16="http://schemas.microsoft.com/office/drawing/2014/main" id="{E92E99FD-7145-4CF5-AABC-A04629AE75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7722" y="817720"/>
            <a:ext cx="781147" cy="781147"/>
          </a:xfrm>
          <a:prstGeom prst="rect">
            <a:avLst/>
          </a:prstGeom>
        </p:spPr>
      </p:pic>
      <p:pic>
        <p:nvPicPr>
          <p:cNvPr id="22" name="Graphic 21" descr="Add">
            <a:extLst>
              <a:ext uri="{FF2B5EF4-FFF2-40B4-BE49-F238E27FC236}">
                <a16:creationId xmlns:a16="http://schemas.microsoft.com/office/drawing/2014/main" id="{BADDCE3E-0D19-42F1-AB68-18CD0690EFB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197721" y="4026271"/>
            <a:ext cx="781147" cy="781147"/>
          </a:xfrm>
          <a:prstGeom prst="rect">
            <a:avLst/>
          </a:prstGeom>
        </p:spPr>
      </p:pic>
      <p:pic>
        <p:nvPicPr>
          <p:cNvPr id="23" name="Graphic 22" descr="Target Audience">
            <a:extLst>
              <a:ext uri="{FF2B5EF4-FFF2-40B4-BE49-F238E27FC236}">
                <a16:creationId xmlns:a16="http://schemas.microsoft.com/office/drawing/2014/main" id="{A7E26E02-CA16-4BA7-A32E-230E164E47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78527" y="547720"/>
            <a:ext cx="540000" cy="540000"/>
          </a:xfrm>
          <a:prstGeom prst="rect">
            <a:avLst/>
          </a:prstGeom>
        </p:spPr>
      </p:pic>
      <p:pic>
        <p:nvPicPr>
          <p:cNvPr id="24" name="Graphic 23" descr="Target Audience">
            <a:extLst>
              <a:ext uri="{FF2B5EF4-FFF2-40B4-BE49-F238E27FC236}">
                <a16:creationId xmlns:a16="http://schemas.microsoft.com/office/drawing/2014/main" id="{8EB69686-76B4-41EC-92B5-BD693ACBF3F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75576" y="2043145"/>
            <a:ext cx="540000" cy="540000"/>
          </a:xfrm>
          <a:prstGeom prst="rect">
            <a:avLst/>
          </a:prstGeom>
        </p:spPr>
      </p:pic>
      <p:pic>
        <p:nvPicPr>
          <p:cNvPr id="25" name="Graphic 24" descr="Target Audience">
            <a:extLst>
              <a:ext uri="{FF2B5EF4-FFF2-40B4-BE49-F238E27FC236}">
                <a16:creationId xmlns:a16="http://schemas.microsoft.com/office/drawing/2014/main" id="{5789ED4E-91F5-4E79-8D45-323653B6F8A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89915" y="3612444"/>
            <a:ext cx="540000" cy="540000"/>
          </a:xfrm>
          <a:prstGeom prst="rect">
            <a:avLst/>
          </a:prstGeom>
        </p:spPr>
      </p:pic>
      <p:pic>
        <p:nvPicPr>
          <p:cNvPr id="26" name="Graphic 25" descr="Target Audience">
            <a:extLst>
              <a:ext uri="{FF2B5EF4-FFF2-40B4-BE49-F238E27FC236}">
                <a16:creationId xmlns:a16="http://schemas.microsoft.com/office/drawing/2014/main" id="{8269C4F3-6580-4DC4-B372-A15688AC7D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86964" y="5107869"/>
            <a:ext cx="540000" cy="540000"/>
          </a:xfrm>
          <a:prstGeom prst="rect">
            <a:avLst/>
          </a:prstGeom>
        </p:spPr>
      </p:pic>
      <p:pic>
        <p:nvPicPr>
          <p:cNvPr id="27" name="Graphic 26" descr="Add">
            <a:extLst>
              <a:ext uri="{FF2B5EF4-FFF2-40B4-BE49-F238E27FC236}">
                <a16:creationId xmlns:a16="http://schemas.microsoft.com/office/drawing/2014/main" id="{3D3A9809-4F70-4511-BFBD-0BF2A2569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41673" y="5475446"/>
            <a:ext cx="781147" cy="781147"/>
          </a:xfrm>
          <a:prstGeom prst="rect">
            <a:avLst/>
          </a:prstGeom>
        </p:spPr>
      </p:pic>
      <p:sp>
        <p:nvSpPr>
          <p:cNvPr id="16" name="TextBox 15">
            <a:extLst>
              <a:ext uri="{FF2B5EF4-FFF2-40B4-BE49-F238E27FC236}">
                <a16:creationId xmlns:a16="http://schemas.microsoft.com/office/drawing/2014/main" id="{1BF52F42-73BD-489F-97FB-7721A2E0009D}"/>
              </a:ext>
            </a:extLst>
          </p:cNvPr>
          <p:cNvSpPr txBox="1"/>
          <p:nvPr/>
        </p:nvSpPr>
        <p:spPr>
          <a:xfrm>
            <a:off x="730384" y="1639981"/>
            <a:ext cx="1935412" cy="3785652"/>
          </a:xfrm>
          <a:prstGeom prst="rect">
            <a:avLst/>
          </a:prstGeom>
          <a:noFill/>
        </p:spPr>
        <p:txBody>
          <a:bodyPr wrap="square" rtlCol="0">
            <a:spAutoFit/>
          </a:bodyPr>
          <a:lstStyle/>
          <a:p>
            <a:pPr algn="r"/>
            <a:r>
              <a:rPr lang="en-US" sz="2400" dirty="0"/>
              <a:t>Thinking Fast  </a:t>
            </a:r>
          </a:p>
          <a:p>
            <a:pPr algn="r"/>
            <a:endParaRPr lang="en-US" sz="2400" dirty="0"/>
          </a:p>
          <a:p>
            <a:pPr algn="r"/>
            <a:endParaRPr lang="en-US" sz="2400" dirty="0"/>
          </a:p>
          <a:p>
            <a:pPr algn="r"/>
            <a:endParaRPr lang="en-US" sz="2400" dirty="0"/>
          </a:p>
          <a:p>
            <a:pPr algn="r"/>
            <a:endParaRPr lang="en-US" sz="2400" dirty="0"/>
          </a:p>
          <a:p>
            <a:pPr algn="r"/>
            <a:endParaRPr lang="en-US" sz="2400" dirty="0"/>
          </a:p>
          <a:p>
            <a:pPr algn="r"/>
            <a:endParaRPr lang="en-US" sz="2400" dirty="0"/>
          </a:p>
          <a:p>
            <a:pPr algn="r"/>
            <a:endParaRPr lang="en-US" sz="2400" dirty="0"/>
          </a:p>
          <a:p>
            <a:pPr algn="r"/>
            <a:endParaRPr lang="en-US" sz="2400" dirty="0"/>
          </a:p>
          <a:p>
            <a:pPr algn="r"/>
            <a:r>
              <a:rPr lang="en-US" sz="2400" dirty="0"/>
              <a:t>Thinking Slow</a:t>
            </a:r>
          </a:p>
        </p:txBody>
      </p:sp>
    </p:spTree>
    <p:extLst>
      <p:ext uri="{BB962C8B-B14F-4D97-AF65-F5344CB8AC3E}">
        <p14:creationId xmlns:p14="http://schemas.microsoft.com/office/powerpoint/2010/main" val="3136316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978-782E-4120-95CC-BC38AB13861C}"/>
              </a:ext>
            </a:extLst>
          </p:cNvPr>
          <p:cNvSpPr>
            <a:spLocks noGrp="1"/>
          </p:cNvSpPr>
          <p:nvPr>
            <p:ph type="title"/>
          </p:nvPr>
        </p:nvSpPr>
        <p:spPr/>
        <p:txBody>
          <a:bodyPr/>
          <a:lstStyle/>
          <a:p>
            <a:r>
              <a:rPr lang="en-US" dirty="0"/>
              <a:t>Methodology</a:t>
            </a:r>
          </a:p>
        </p:txBody>
      </p:sp>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14</a:t>
            </a:fld>
            <a:endParaRPr lang="en-US"/>
          </a:p>
        </p:txBody>
      </p:sp>
      <p:sp>
        <p:nvSpPr>
          <p:cNvPr id="11" name="Content Placeholder 2">
            <a:extLst>
              <a:ext uri="{FF2B5EF4-FFF2-40B4-BE49-F238E27FC236}">
                <a16:creationId xmlns:a16="http://schemas.microsoft.com/office/drawing/2014/main" id="{5A859F88-BD1B-4AFB-8A26-3E199F04765F}"/>
              </a:ext>
            </a:extLst>
          </p:cNvPr>
          <p:cNvSpPr>
            <a:spLocks noGrp="1"/>
          </p:cNvSpPr>
          <p:nvPr>
            <p:ph idx="1"/>
          </p:nvPr>
        </p:nvSpPr>
        <p:spPr>
          <a:xfrm>
            <a:off x="838200" y="1825625"/>
            <a:ext cx="10515600" cy="4351338"/>
          </a:xfrm>
        </p:spPr>
        <p:txBody>
          <a:bodyPr/>
          <a:lstStyle/>
          <a:p>
            <a:pPr marL="514350" indent="-514350" algn="just">
              <a:buFont typeface="+mj-lt"/>
              <a:buAutoNum type="arabicPeriod"/>
            </a:pPr>
            <a:r>
              <a:rPr lang="en-US" dirty="0"/>
              <a:t>Experiment setup: </a:t>
            </a:r>
          </a:p>
          <a:p>
            <a:pPr lvl="1" algn="just"/>
            <a:r>
              <a:rPr lang="en-US" dirty="0" err="1"/>
              <a:t>MTurk</a:t>
            </a:r>
            <a:endParaRPr lang="en-US" dirty="0"/>
          </a:p>
          <a:p>
            <a:pPr lvl="1" algn="just"/>
            <a:r>
              <a:rPr lang="en-US" dirty="0"/>
              <a:t>4 groups, 15 participants each </a:t>
            </a:r>
          </a:p>
          <a:p>
            <a:pPr lvl="1" algn="just"/>
            <a:r>
              <a:rPr lang="en-US" dirty="0"/>
              <a:t>10 multiple-choice IQ questions </a:t>
            </a:r>
          </a:p>
          <a:p>
            <a:pPr lvl="1" algn="just"/>
            <a:r>
              <a:rPr lang="en-US" dirty="0"/>
              <a:t>Incentives: pay per question, attention check</a:t>
            </a:r>
          </a:p>
          <a:p>
            <a:pPr marL="514350" indent="-514350" algn="just">
              <a:buFont typeface="+mj-lt"/>
              <a:buAutoNum type="arabicPeriod"/>
            </a:pPr>
            <a:r>
              <a:rPr lang="en-US" dirty="0"/>
              <a:t>Compiling data in </a:t>
            </a:r>
            <a:r>
              <a:rPr lang="en-US" dirty="0" err="1"/>
              <a:t>Rmarkdown</a:t>
            </a:r>
            <a:r>
              <a:rPr lang="en-US" dirty="0"/>
              <a:t>: </a:t>
            </a:r>
          </a:p>
          <a:p>
            <a:pPr marL="914400" lvl="1" indent="-457200" algn="just">
              <a:buFont typeface="+mj-lt"/>
              <a:buAutoNum type="arabicPeriod"/>
            </a:pPr>
            <a:r>
              <a:rPr lang="en-US" dirty="0"/>
              <a:t>loading </a:t>
            </a:r>
            <a:r>
              <a:rPr lang="en-US" dirty="0" err="1"/>
              <a:t>csvs</a:t>
            </a:r>
            <a:r>
              <a:rPr lang="en-US" dirty="0"/>
              <a:t>, </a:t>
            </a:r>
            <a:r>
              <a:rPr lang="en-US" dirty="0">
                <a:sym typeface="Wingdings" panose="05000000000000000000" pitchFamily="2" charset="2"/>
              </a:rPr>
              <a:t>create </a:t>
            </a:r>
            <a:r>
              <a:rPr lang="en-US" dirty="0" err="1">
                <a:sym typeface="Wingdings" panose="05000000000000000000" pitchFamily="2" charset="2"/>
              </a:rPr>
              <a:t>dataframes</a:t>
            </a:r>
            <a:r>
              <a:rPr lang="en-US" dirty="0">
                <a:sym typeface="Wingdings" panose="05000000000000000000" pitchFamily="2" charset="2"/>
              </a:rPr>
              <a:t>, reshape, remove columns, typecast, repeat for two conditions (accuracy and speed) </a:t>
            </a:r>
          </a:p>
          <a:p>
            <a:pPr marL="914400" lvl="1" indent="-457200" algn="just">
              <a:buFont typeface="+mj-lt"/>
              <a:buAutoNum type="arabicPeriod"/>
            </a:pPr>
            <a:r>
              <a:rPr lang="en-US" dirty="0">
                <a:sym typeface="Wingdings" panose="05000000000000000000" pitchFamily="2" charset="2"/>
              </a:rPr>
              <a:t>Hypothesis testing: Kruskal Wallace test of means</a:t>
            </a:r>
          </a:p>
          <a:p>
            <a:pPr marL="914400" lvl="1" indent="-457200" algn="just">
              <a:buFont typeface="+mj-lt"/>
              <a:buAutoNum type="arabicPeriod"/>
            </a:pPr>
            <a:r>
              <a:rPr lang="en-US" dirty="0">
                <a:sym typeface="Wingdings" panose="05000000000000000000" pitchFamily="2" charset="2"/>
              </a:rPr>
              <a:t>Display results: render boxplots</a:t>
            </a:r>
          </a:p>
          <a:p>
            <a:pPr marL="457200" lvl="1" indent="0" algn="just">
              <a:buNone/>
            </a:pPr>
            <a:endParaRPr lang="en-US" dirty="0"/>
          </a:p>
        </p:txBody>
      </p:sp>
    </p:spTree>
    <p:extLst>
      <p:ext uri="{BB962C8B-B14F-4D97-AF65-F5344CB8AC3E}">
        <p14:creationId xmlns:p14="http://schemas.microsoft.com/office/powerpoint/2010/main" val="151347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978-782E-4120-95CC-BC38AB13861C}"/>
              </a:ext>
            </a:extLst>
          </p:cNvPr>
          <p:cNvSpPr>
            <a:spLocks noGrp="1"/>
          </p:cNvSpPr>
          <p:nvPr>
            <p:ph type="title"/>
          </p:nvPr>
        </p:nvSpPr>
        <p:spPr/>
        <p:txBody>
          <a:bodyPr/>
          <a:lstStyle/>
          <a:p>
            <a:r>
              <a:rPr lang="en-US" dirty="0"/>
              <a:t>Example Treatment</a:t>
            </a:r>
          </a:p>
        </p:txBody>
      </p:sp>
      <p:sp>
        <p:nvSpPr>
          <p:cNvPr id="3" name="Content Placeholder 2">
            <a:extLst>
              <a:ext uri="{FF2B5EF4-FFF2-40B4-BE49-F238E27FC236}">
                <a16:creationId xmlns:a16="http://schemas.microsoft.com/office/drawing/2014/main" id="{046083DA-C0F8-4BEF-97F0-6FABCD1DC072}"/>
              </a:ext>
            </a:extLst>
          </p:cNvPr>
          <p:cNvSpPr>
            <a:spLocks noGrp="1"/>
          </p:cNvSpPr>
          <p:nvPr>
            <p:ph idx="1"/>
          </p:nvPr>
        </p:nvSpPr>
        <p:spPr/>
        <p:txBody>
          <a:bodyPr/>
          <a:lstStyle/>
          <a:p>
            <a:pPr marL="0" indent="0" algn="just">
              <a:buNone/>
            </a:pPr>
            <a:r>
              <a:rPr lang="en-US" dirty="0">
                <a:latin typeface="Arial Nova Light" panose="020B0304020202020204" pitchFamily="34" charset="0"/>
              </a:rPr>
              <a:t>Research has shown that research subjects can solve complex problems using simple rules of thumb or cognitive heuristics. Though research subjects are often unaware of their heuristics, scientists remain interested in determining how they affect performance in reasoning tasks. You have 20 minutes to complete 10 reasoning questions. Payment will be made for each correct answer. There will be one attention check question. Payment will only be made to individuals who pass the attention check.</a:t>
            </a:r>
          </a:p>
          <a:p>
            <a:pPr marL="0" indent="0" algn="just">
              <a:buNone/>
            </a:pPr>
            <a:endParaRPr lang="en-US" dirty="0"/>
          </a:p>
        </p:txBody>
      </p:sp>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15</a:t>
            </a:fld>
            <a:endParaRPr lang="en-US"/>
          </a:p>
        </p:txBody>
      </p:sp>
      <p:pic>
        <p:nvPicPr>
          <p:cNvPr id="5" name="Picture 2" descr="Image result for system 1 and 2">
            <a:extLst>
              <a:ext uri="{FF2B5EF4-FFF2-40B4-BE49-F238E27FC236}">
                <a16:creationId xmlns:a16="http://schemas.microsoft.com/office/drawing/2014/main" id="{40960A5C-37B9-40C7-B5CB-AA755F4FD4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9115" r="43788" b="-1"/>
          <a:stretch/>
        </p:blipFill>
        <p:spPr bwMode="auto">
          <a:xfrm>
            <a:off x="9442200" y="486527"/>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Angel face with solid fill">
            <a:extLst>
              <a:ext uri="{FF2B5EF4-FFF2-40B4-BE49-F238E27FC236}">
                <a16:creationId xmlns:a16="http://schemas.microsoft.com/office/drawing/2014/main" id="{DFF0C3ED-22DD-423F-8D1B-8CFBAC3007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03119" y="486527"/>
            <a:ext cx="315912" cy="315912"/>
          </a:xfrm>
          <a:prstGeom prst="rect">
            <a:avLst/>
          </a:prstGeom>
        </p:spPr>
      </p:pic>
    </p:spTree>
    <p:extLst>
      <p:ext uri="{BB962C8B-B14F-4D97-AF65-F5344CB8AC3E}">
        <p14:creationId xmlns:p14="http://schemas.microsoft.com/office/powerpoint/2010/main" val="656732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978-782E-4120-95CC-BC38AB13861C}"/>
              </a:ext>
            </a:extLst>
          </p:cNvPr>
          <p:cNvSpPr>
            <a:spLocks noGrp="1"/>
          </p:cNvSpPr>
          <p:nvPr>
            <p:ph type="title"/>
          </p:nvPr>
        </p:nvSpPr>
        <p:spPr/>
        <p:txBody>
          <a:bodyPr/>
          <a:lstStyle/>
          <a:p>
            <a:r>
              <a:rPr lang="en-US" dirty="0"/>
              <a:t>Example Question</a:t>
            </a:r>
          </a:p>
        </p:txBody>
      </p:sp>
      <p:sp>
        <p:nvSpPr>
          <p:cNvPr id="3" name="Content Placeholder 2">
            <a:extLst>
              <a:ext uri="{FF2B5EF4-FFF2-40B4-BE49-F238E27FC236}">
                <a16:creationId xmlns:a16="http://schemas.microsoft.com/office/drawing/2014/main" id="{046083DA-C0F8-4BEF-97F0-6FABCD1DC072}"/>
              </a:ext>
            </a:extLst>
          </p:cNvPr>
          <p:cNvSpPr>
            <a:spLocks noGrp="1"/>
          </p:cNvSpPr>
          <p:nvPr>
            <p:ph idx="1"/>
          </p:nvPr>
        </p:nvSpPr>
        <p:spPr/>
        <p:txBody>
          <a:bodyPr/>
          <a:lstStyle/>
          <a:p>
            <a:pPr marL="0" indent="0">
              <a:buNone/>
            </a:pPr>
            <a:r>
              <a:rPr lang="en-US" dirty="0">
                <a:latin typeface="Arial Nova Light" panose="020B0304020202020204" pitchFamily="34" charset="0"/>
              </a:rPr>
              <a:t>Boris and Ben share bus passes in the ratio of 3 : 5. If Boris has 180 bus passes, how many does Ben have?</a:t>
            </a:r>
          </a:p>
          <a:p>
            <a:pPr lvl="1">
              <a:buFont typeface="Wingdings" panose="05000000000000000000" pitchFamily="2" charset="2"/>
              <a:buChar char="q"/>
            </a:pPr>
            <a:r>
              <a:rPr lang="en-US" dirty="0"/>
              <a:t> 260</a:t>
            </a:r>
          </a:p>
          <a:p>
            <a:pPr lvl="1">
              <a:buFont typeface="Wingdings" panose="05000000000000000000" pitchFamily="2" charset="2"/>
              <a:buChar char="q"/>
            </a:pPr>
            <a:r>
              <a:rPr lang="en-US" dirty="0"/>
              <a:t> 300</a:t>
            </a:r>
          </a:p>
          <a:p>
            <a:pPr lvl="1">
              <a:buFont typeface="Wingdings" panose="05000000000000000000" pitchFamily="2" charset="2"/>
              <a:buChar char="q"/>
            </a:pPr>
            <a:r>
              <a:rPr lang="en-US" dirty="0"/>
              <a:t> 240</a:t>
            </a:r>
          </a:p>
          <a:p>
            <a:pPr lvl="1">
              <a:buFont typeface="Wingdings" panose="05000000000000000000" pitchFamily="2" charset="2"/>
              <a:buChar char="q"/>
            </a:pPr>
            <a:r>
              <a:rPr lang="en-US" dirty="0"/>
              <a:t> 340</a:t>
            </a:r>
          </a:p>
          <a:p>
            <a:pPr lvl="1">
              <a:buFont typeface="Wingdings" panose="05000000000000000000" pitchFamily="2" charset="2"/>
              <a:buChar char="q"/>
            </a:pPr>
            <a:r>
              <a:rPr lang="en-US" dirty="0"/>
              <a:t> 320</a:t>
            </a:r>
          </a:p>
        </p:txBody>
      </p:sp>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16</a:t>
            </a:fld>
            <a:endParaRPr lang="en-US"/>
          </a:p>
        </p:txBody>
      </p:sp>
    </p:spTree>
    <p:extLst>
      <p:ext uri="{BB962C8B-B14F-4D97-AF65-F5344CB8AC3E}">
        <p14:creationId xmlns:p14="http://schemas.microsoft.com/office/powerpoint/2010/main" val="1167033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screenshot of a cell phone&#10;&#10;Description automatically generated">
            <a:extLst>
              <a:ext uri="{FF2B5EF4-FFF2-40B4-BE49-F238E27FC236}">
                <a16:creationId xmlns:a16="http://schemas.microsoft.com/office/drawing/2014/main" id="{C6D6FD3B-C809-45A8-94E0-775C6D93549B}"/>
              </a:ext>
            </a:extLst>
          </p:cNvPr>
          <p:cNvPicPr>
            <a:picLocks noChangeAspect="1"/>
          </p:cNvPicPr>
          <p:nvPr/>
        </p:nvPicPr>
        <p:blipFill rotWithShape="1">
          <a:blip r:embed="rId3">
            <a:extLst>
              <a:ext uri="{28A0092B-C50C-407E-A947-70E740481C1C}">
                <a14:useLocalDpi xmlns:a14="http://schemas.microsoft.com/office/drawing/2010/main" val="0"/>
              </a:ext>
            </a:extLst>
          </a:blip>
          <a:srcRect r="49594" b="51196"/>
          <a:stretch/>
        </p:blipFill>
        <p:spPr>
          <a:xfrm>
            <a:off x="6631089" y="2162058"/>
            <a:ext cx="4549200" cy="2718902"/>
          </a:xfrm>
          <a:prstGeom prst="rect">
            <a:avLst/>
          </a:prstGeom>
        </p:spPr>
      </p:pic>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7A0CFA6-F933-4619-ACE9-EECC023A6D01}" type="slidenum">
              <a:rPr lang="en-US" smtClean="0"/>
              <a:pPr>
                <a:spcAft>
                  <a:spcPts val="600"/>
                </a:spcAft>
              </a:pPr>
              <a:t>17</a:t>
            </a:fld>
            <a:endParaRPr lang="en-US"/>
          </a:p>
        </p:txBody>
      </p:sp>
      <p:graphicFrame>
        <p:nvGraphicFramePr>
          <p:cNvPr id="5" name="Table 7">
            <a:extLst>
              <a:ext uri="{FF2B5EF4-FFF2-40B4-BE49-F238E27FC236}">
                <a16:creationId xmlns:a16="http://schemas.microsoft.com/office/drawing/2014/main" id="{0409E244-1E05-4FA6-A452-259CCB025AB9}"/>
              </a:ext>
            </a:extLst>
          </p:cNvPr>
          <p:cNvGraphicFramePr>
            <a:graphicFrameLocks noGrp="1"/>
          </p:cNvGraphicFramePr>
          <p:nvPr>
            <p:extLst>
              <p:ext uri="{D42A27DB-BD31-4B8C-83A1-F6EECF244321}">
                <p14:modId xmlns:p14="http://schemas.microsoft.com/office/powerpoint/2010/main" val="1161024316"/>
              </p:ext>
            </p:extLst>
          </p:nvPr>
        </p:nvGraphicFramePr>
        <p:xfrm>
          <a:off x="723447" y="255438"/>
          <a:ext cx="5418666" cy="640588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750327142"/>
                    </a:ext>
                  </a:extLst>
                </a:gridCol>
                <a:gridCol w="2709333">
                  <a:extLst>
                    <a:ext uri="{9D8B030D-6E8A-4147-A177-3AD203B41FA5}">
                      <a16:colId xmlns:a16="http://schemas.microsoft.com/office/drawing/2014/main" val="3729845939"/>
                    </a:ext>
                  </a:extLst>
                </a:gridCol>
              </a:tblGrid>
              <a:tr h="370840">
                <a:tc>
                  <a:txBody>
                    <a:bodyPr/>
                    <a:lstStyle/>
                    <a:p>
                      <a:endParaRPr lang="en-US" dirty="0"/>
                    </a:p>
                  </a:txBody>
                  <a:tcPr/>
                </a:tc>
                <a:tc>
                  <a:txBody>
                    <a:bodyPr/>
                    <a:lstStyle/>
                    <a:p>
                      <a:pPr algn="ctr"/>
                      <a:r>
                        <a:rPr lang="en-US" dirty="0"/>
                        <a:t>Speed </a:t>
                      </a:r>
                    </a:p>
                  </a:txBody>
                  <a:tcPr/>
                </a:tc>
                <a:extLst>
                  <a:ext uri="{0D108BD9-81ED-4DB2-BD59-A6C34878D82A}">
                    <a16:rowId xmlns:a16="http://schemas.microsoft.com/office/drawing/2014/main" val="3299336388"/>
                  </a:ext>
                </a:extLst>
              </a:tr>
              <a:tr h="370840">
                <a:tc>
                  <a:txBody>
                    <a:bodyPr/>
                    <a:lstStyle/>
                    <a:p>
                      <a:endParaRPr lang="en-US" dirty="0"/>
                    </a:p>
                    <a:p>
                      <a:endParaRPr lang="en-US" dirty="0"/>
                    </a:p>
                    <a:p>
                      <a:endParaRPr lang="en-US" dirty="0"/>
                    </a:p>
                    <a:p>
                      <a:endParaRPr lang="en-US" dirty="0"/>
                    </a:p>
                  </a:txBody>
                  <a:tcPr/>
                </a:tc>
                <a:tc>
                  <a:txBody>
                    <a:bodyPr/>
                    <a:lstStyle/>
                    <a:p>
                      <a:pPr algn="ctr"/>
                      <a:endParaRPr lang="en-US" dirty="0"/>
                    </a:p>
                    <a:p>
                      <a:pPr algn="ctr"/>
                      <a:endParaRPr lang="en-US" dirty="0"/>
                    </a:p>
                    <a:p>
                      <a:pPr algn="ctr"/>
                      <a:endParaRPr lang="en-US" dirty="0"/>
                    </a:p>
                    <a:p>
                      <a:pPr algn="ctr"/>
                      <a:endParaRPr lang="en-US" dirty="0"/>
                    </a:p>
                    <a:p>
                      <a:pPr algn="ctr"/>
                      <a:endParaRPr lang="en-US" dirty="0"/>
                    </a:p>
                  </a:txBody>
                  <a:tcPr/>
                </a:tc>
                <a:extLst>
                  <a:ext uri="{0D108BD9-81ED-4DB2-BD59-A6C34878D82A}">
                    <a16:rowId xmlns:a16="http://schemas.microsoft.com/office/drawing/2014/main" val="2503180387"/>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Arial Nova Cond"/>
                          <a:ea typeface="+mn-ea"/>
                          <a:cs typeface="+mn-cs"/>
                        </a:rPr>
                        <a:t>-</a:t>
                      </a:r>
                      <a:endParaRPr kumimoji="0" lang="en-US" sz="1800" b="0" i="0" u="none" strike="noStrike" kern="1200" cap="none" spc="0" normalizeH="0" baseline="0" noProof="0" dirty="0">
                        <a:ln>
                          <a:noFill/>
                        </a:ln>
                        <a:solidFill>
                          <a:prstClr val="black"/>
                        </a:solidFill>
                        <a:effectLst/>
                        <a:uLnTx/>
                        <a:uFillTx/>
                        <a:latin typeface="Arial Nova Cond"/>
                        <a:ea typeface="+mn-ea"/>
                        <a:cs typeface="+mn-cs"/>
                      </a:endParaRPr>
                    </a:p>
                  </a:txBody>
                  <a:tcPr/>
                </a:tc>
                <a:extLst>
                  <a:ext uri="{0D108BD9-81ED-4DB2-BD59-A6C34878D82A}">
                    <a16:rowId xmlns:a16="http://schemas.microsoft.com/office/drawing/2014/main" val="3089542770"/>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mn-lt"/>
                          <a:ea typeface="+mn-ea"/>
                          <a:cs typeface="+mn-cs"/>
                        </a:rPr>
                        <a:t>-</a:t>
                      </a:r>
                    </a:p>
                  </a:txBody>
                  <a:tcPr/>
                </a:tc>
                <a:extLst>
                  <a:ext uri="{0D108BD9-81ED-4DB2-BD59-A6C34878D82A}">
                    <a16:rowId xmlns:a16="http://schemas.microsoft.com/office/drawing/2014/main" val="1069817299"/>
                  </a:ext>
                </a:extLst>
              </a:tr>
              <a:tr h="370840">
                <a:tc>
                  <a:txBody>
                    <a:bodyPr/>
                    <a:lstStyle/>
                    <a:p>
                      <a:endParaRPr lang="en-US" dirty="0"/>
                    </a:p>
                    <a:p>
                      <a:endParaRPr lang="en-US" dirty="0"/>
                    </a:p>
                    <a:p>
                      <a:endParaRPr lang="en-US" dirty="0"/>
                    </a:p>
                    <a:p>
                      <a:endParaRPr lang="en-US" dirty="0"/>
                    </a:p>
                  </a:txBody>
                  <a:tcPr/>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1569766165"/>
                  </a:ext>
                </a:extLst>
              </a:tr>
            </a:tbl>
          </a:graphicData>
        </a:graphic>
      </p:graphicFrame>
      <p:pic>
        <p:nvPicPr>
          <p:cNvPr id="6" name="Picture 2" descr="Image result for system 1 and 2">
            <a:extLst>
              <a:ext uri="{FF2B5EF4-FFF2-40B4-BE49-F238E27FC236}">
                <a16:creationId xmlns:a16="http://schemas.microsoft.com/office/drawing/2014/main" id="{E92B0322-4470-491C-B3CD-F7A24267FB7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78" t="9115" r="43788" b="-1"/>
          <a:stretch/>
        </p:blipFill>
        <p:spPr bwMode="auto">
          <a:xfrm>
            <a:off x="1715875" y="801343"/>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ystem 1 and 2">
            <a:extLst>
              <a:ext uri="{FF2B5EF4-FFF2-40B4-BE49-F238E27FC236}">
                <a16:creationId xmlns:a16="http://schemas.microsoft.com/office/drawing/2014/main" id="{7398493E-626B-4426-8538-EAF4F7CFC09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63" t="15146" r="6573" b="24144"/>
          <a:stretch/>
        </p:blipFill>
        <p:spPr bwMode="auto">
          <a:xfrm>
            <a:off x="1795932" y="3736120"/>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system 1 and 2">
            <a:extLst>
              <a:ext uri="{FF2B5EF4-FFF2-40B4-BE49-F238E27FC236}">
                <a16:creationId xmlns:a16="http://schemas.microsoft.com/office/drawing/2014/main" id="{2EA4F916-C197-42BF-A013-F4EEFFB9CB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78" t="9115" r="43788" b="-1"/>
          <a:stretch/>
        </p:blipFill>
        <p:spPr bwMode="auto">
          <a:xfrm>
            <a:off x="1715875" y="2266350"/>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system 1 and 2">
            <a:extLst>
              <a:ext uri="{FF2B5EF4-FFF2-40B4-BE49-F238E27FC236}">
                <a16:creationId xmlns:a16="http://schemas.microsoft.com/office/drawing/2014/main" id="{C6C6E683-B32C-4A31-B975-0831E190AE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63" t="15146" r="6573" b="24144"/>
          <a:stretch/>
        </p:blipFill>
        <p:spPr bwMode="auto">
          <a:xfrm>
            <a:off x="1795932" y="5328047"/>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Add">
            <a:extLst>
              <a:ext uri="{FF2B5EF4-FFF2-40B4-BE49-F238E27FC236}">
                <a16:creationId xmlns:a16="http://schemas.microsoft.com/office/drawing/2014/main" id="{03B56B28-FA10-47E3-9FDB-0BA1AD10E1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80789" y="936634"/>
            <a:ext cx="781147" cy="781147"/>
          </a:xfrm>
          <a:prstGeom prst="rect">
            <a:avLst/>
          </a:prstGeom>
        </p:spPr>
      </p:pic>
      <p:pic>
        <p:nvPicPr>
          <p:cNvPr id="14" name="Graphic 13" descr="Target Audience">
            <a:extLst>
              <a:ext uri="{FF2B5EF4-FFF2-40B4-BE49-F238E27FC236}">
                <a16:creationId xmlns:a16="http://schemas.microsoft.com/office/drawing/2014/main" id="{D39A9225-8E6F-4C02-9A64-11958C550CA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3726" y="666633"/>
            <a:ext cx="540000" cy="540000"/>
          </a:xfrm>
          <a:prstGeom prst="rect">
            <a:avLst/>
          </a:prstGeom>
        </p:spPr>
      </p:pic>
      <p:pic>
        <p:nvPicPr>
          <p:cNvPr id="15" name="Graphic 14" descr="Target Audience">
            <a:extLst>
              <a:ext uri="{FF2B5EF4-FFF2-40B4-BE49-F238E27FC236}">
                <a16:creationId xmlns:a16="http://schemas.microsoft.com/office/drawing/2014/main" id="{27F927CA-9DA0-4412-A4D1-C873D1CBDF6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0775" y="2162058"/>
            <a:ext cx="540000" cy="540000"/>
          </a:xfrm>
          <a:prstGeom prst="rect">
            <a:avLst/>
          </a:prstGeom>
        </p:spPr>
      </p:pic>
      <p:pic>
        <p:nvPicPr>
          <p:cNvPr id="16" name="Graphic 15" descr="Target Audience">
            <a:extLst>
              <a:ext uri="{FF2B5EF4-FFF2-40B4-BE49-F238E27FC236}">
                <a16:creationId xmlns:a16="http://schemas.microsoft.com/office/drawing/2014/main" id="{A8866DC5-858D-4393-A585-DDDD053E8FC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45114" y="3731357"/>
            <a:ext cx="540000" cy="540000"/>
          </a:xfrm>
          <a:prstGeom prst="rect">
            <a:avLst/>
          </a:prstGeom>
        </p:spPr>
      </p:pic>
      <p:pic>
        <p:nvPicPr>
          <p:cNvPr id="17" name="Graphic 16" descr="Target Audience">
            <a:extLst>
              <a:ext uri="{FF2B5EF4-FFF2-40B4-BE49-F238E27FC236}">
                <a16:creationId xmlns:a16="http://schemas.microsoft.com/office/drawing/2014/main" id="{94C6D84A-BF14-4BCC-BA1C-548A24ADD8D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42163" y="5226782"/>
            <a:ext cx="540000" cy="540000"/>
          </a:xfrm>
          <a:prstGeom prst="rect">
            <a:avLst/>
          </a:prstGeom>
        </p:spPr>
      </p:pic>
      <p:pic>
        <p:nvPicPr>
          <p:cNvPr id="18" name="Graphic 17" descr="Add">
            <a:extLst>
              <a:ext uri="{FF2B5EF4-FFF2-40B4-BE49-F238E27FC236}">
                <a16:creationId xmlns:a16="http://schemas.microsoft.com/office/drawing/2014/main" id="{FEC40DC2-DE8F-4120-8439-EE01C6EA552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96872" y="5594359"/>
            <a:ext cx="781147" cy="781147"/>
          </a:xfrm>
          <a:prstGeom prst="rect">
            <a:avLst/>
          </a:prstGeom>
        </p:spPr>
      </p:pic>
    </p:spTree>
    <p:extLst>
      <p:ext uri="{BB962C8B-B14F-4D97-AF65-F5344CB8AC3E}">
        <p14:creationId xmlns:p14="http://schemas.microsoft.com/office/powerpoint/2010/main" val="1684357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screenshot of a cell phone&#10;&#10;Description automatically generated">
            <a:extLst>
              <a:ext uri="{FF2B5EF4-FFF2-40B4-BE49-F238E27FC236}">
                <a16:creationId xmlns:a16="http://schemas.microsoft.com/office/drawing/2014/main" id="{D40F9854-091D-4631-B265-647BF4D24C09}"/>
              </a:ext>
            </a:extLst>
          </p:cNvPr>
          <p:cNvPicPr>
            <a:picLocks noChangeAspect="1"/>
          </p:cNvPicPr>
          <p:nvPr/>
        </p:nvPicPr>
        <p:blipFill rotWithShape="1">
          <a:blip r:embed="rId3">
            <a:extLst>
              <a:ext uri="{28A0092B-C50C-407E-A947-70E740481C1C}">
                <a14:useLocalDpi xmlns:a14="http://schemas.microsoft.com/office/drawing/2010/main" val="0"/>
              </a:ext>
            </a:extLst>
          </a:blip>
          <a:srcRect r="50000" b="50901"/>
          <a:stretch/>
        </p:blipFill>
        <p:spPr>
          <a:xfrm>
            <a:off x="7000127" y="2253062"/>
            <a:ext cx="4512565" cy="2735304"/>
          </a:xfrm>
          <a:prstGeom prst="rect">
            <a:avLst/>
          </a:prstGeom>
        </p:spPr>
      </p:pic>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7A0CFA6-F933-4619-ACE9-EECC023A6D01}" type="slidenum">
              <a:rPr lang="en-US" smtClean="0"/>
              <a:pPr>
                <a:spcAft>
                  <a:spcPts val="600"/>
                </a:spcAft>
              </a:pPr>
              <a:t>18</a:t>
            </a:fld>
            <a:endParaRPr lang="en-US"/>
          </a:p>
        </p:txBody>
      </p:sp>
      <p:graphicFrame>
        <p:nvGraphicFramePr>
          <p:cNvPr id="5" name="Table 7">
            <a:extLst>
              <a:ext uri="{FF2B5EF4-FFF2-40B4-BE49-F238E27FC236}">
                <a16:creationId xmlns:a16="http://schemas.microsoft.com/office/drawing/2014/main" id="{89BAB324-B8F2-4B62-80EE-CE2A35970331}"/>
              </a:ext>
            </a:extLst>
          </p:cNvPr>
          <p:cNvGraphicFramePr>
            <a:graphicFrameLocks noGrp="1"/>
          </p:cNvGraphicFramePr>
          <p:nvPr>
            <p:extLst>
              <p:ext uri="{D42A27DB-BD31-4B8C-83A1-F6EECF244321}">
                <p14:modId xmlns:p14="http://schemas.microsoft.com/office/powerpoint/2010/main" val="903966183"/>
              </p:ext>
            </p:extLst>
          </p:nvPr>
        </p:nvGraphicFramePr>
        <p:xfrm>
          <a:off x="1050160" y="357293"/>
          <a:ext cx="5418666" cy="640588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750327142"/>
                    </a:ext>
                  </a:extLst>
                </a:gridCol>
                <a:gridCol w="2709333">
                  <a:extLst>
                    <a:ext uri="{9D8B030D-6E8A-4147-A177-3AD203B41FA5}">
                      <a16:colId xmlns:a16="http://schemas.microsoft.com/office/drawing/2014/main" val="3925712909"/>
                    </a:ext>
                  </a:extLst>
                </a:gridCol>
              </a:tblGrid>
              <a:tr h="370840">
                <a:tc>
                  <a:txBody>
                    <a:bodyPr/>
                    <a:lstStyle/>
                    <a:p>
                      <a:endParaRPr lang="en-US" dirty="0"/>
                    </a:p>
                  </a:txBody>
                  <a:tcPr/>
                </a:tc>
                <a:tc>
                  <a:txBody>
                    <a:bodyPr/>
                    <a:lstStyle/>
                    <a:p>
                      <a:pPr algn="ctr"/>
                      <a:r>
                        <a:rPr lang="en-US" dirty="0"/>
                        <a:t>Accuracy</a:t>
                      </a:r>
                    </a:p>
                  </a:txBody>
                  <a:tcPr/>
                </a:tc>
                <a:extLst>
                  <a:ext uri="{0D108BD9-81ED-4DB2-BD59-A6C34878D82A}">
                    <a16:rowId xmlns:a16="http://schemas.microsoft.com/office/drawing/2014/main" val="3299336388"/>
                  </a:ext>
                </a:extLst>
              </a:tr>
              <a:tr h="370840">
                <a:tc>
                  <a:txBody>
                    <a:bodyPr/>
                    <a:lstStyle/>
                    <a:p>
                      <a:endParaRPr lang="en-US" dirty="0"/>
                    </a:p>
                    <a:p>
                      <a:endParaRPr lang="en-US" dirty="0"/>
                    </a:p>
                    <a:p>
                      <a:endParaRPr lang="en-US" dirty="0"/>
                    </a:p>
                    <a:p>
                      <a:endParaRPr lang="en-US" dirty="0"/>
                    </a:p>
                  </a:txBody>
                  <a:tcPr/>
                </a:tc>
                <a:tc>
                  <a:txBody>
                    <a:bodyPr/>
                    <a:lstStyle/>
                    <a:p>
                      <a:pPr algn="ctr"/>
                      <a:endParaRPr lang="en-US" dirty="0"/>
                    </a:p>
                    <a:p>
                      <a:pPr algn="ctr"/>
                      <a:endParaRPr lang="en-US" dirty="0"/>
                    </a:p>
                    <a:p>
                      <a:pPr algn="ctr"/>
                      <a:endParaRPr lang="en-US" dirty="0"/>
                    </a:p>
                    <a:p>
                      <a:pPr algn="ctr"/>
                      <a:endParaRPr lang="en-US" dirty="0"/>
                    </a:p>
                    <a:p>
                      <a:pPr algn="ctr"/>
                      <a:endParaRPr lang="en-US" dirty="0"/>
                    </a:p>
                  </a:txBody>
                  <a:tcPr/>
                </a:tc>
                <a:extLst>
                  <a:ext uri="{0D108BD9-81ED-4DB2-BD59-A6C34878D82A}">
                    <a16:rowId xmlns:a16="http://schemas.microsoft.com/office/drawing/2014/main" val="2503180387"/>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Arial Nova Cond"/>
                          <a:ea typeface="+mn-ea"/>
                          <a:cs typeface="+mn-cs"/>
                        </a:rPr>
                        <a:t>-</a:t>
                      </a:r>
                      <a:endParaRPr kumimoji="0" lang="en-US" sz="1800" b="0" i="0" u="none" strike="noStrike" kern="1200" cap="none" spc="0" normalizeH="0" baseline="0" noProof="0" dirty="0">
                        <a:ln>
                          <a:noFill/>
                        </a:ln>
                        <a:solidFill>
                          <a:prstClr val="black"/>
                        </a:solidFill>
                        <a:effectLst/>
                        <a:uLnTx/>
                        <a:uFillTx/>
                        <a:latin typeface="Arial Nova Cond"/>
                        <a:ea typeface="+mn-ea"/>
                        <a:cs typeface="+mn-cs"/>
                      </a:endParaRPr>
                    </a:p>
                  </a:txBody>
                  <a:tcPr/>
                </a:tc>
                <a:extLst>
                  <a:ext uri="{0D108BD9-81ED-4DB2-BD59-A6C34878D82A}">
                    <a16:rowId xmlns:a16="http://schemas.microsoft.com/office/drawing/2014/main" val="3089542770"/>
                  </a:ext>
                </a:extLst>
              </a:tr>
              <a:tr h="370840">
                <a:tc>
                  <a:txBody>
                    <a:bodyPr/>
                    <a:lstStyle/>
                    <a:p>
                      <a:endParaRPr lang="en-US" dirty="0"/>
                    </a:p>
                    <a:p>
                      <a:endParaRPr lang="en-US" dirty="0"/>
                    </a:p>
                    <a:p>
                      <a:endParaRPr lang="en-US" dirty="0"/>
                    </a:p>
                    <a:p>
                      <a:endParaRPr lang="en-US" dirty="0"/>
                    </a:p>
                  </a:txBody>
                  <a:tcPr/>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1069817299"/>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mn-lt"/>
                          <a:ea typeface="+mn-ea"/>
                          <a:cs typeface="+mn-cs"/>
                        </a:rPr>
                        <a:t>-</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1569766165"/>
                  </a:ext>
                </a:extLst>
              </a:tr>
            </a:tbl>
          </a:graphicData>
        </a:graphic>
      </p:graphicFrame>
      <p:pic>
        <p:nvPicPr>
          <p:cNvPr id="6" name="Picture 2" descr="Image result for system 1 and 2">
            <a:extLst>
              <a:ext uri="{FF2B5EF4-FFF2-40B4-BE49-F238E27FC236}">
                <a16:creationId xmlns:a16="http://schemas.microsoft.com/office/drawing/2014/main" id="{84EEF7AF-A7DC-493E-82C5-2E6A23E4E7D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78" t="9115" r="43788" b="-1"/>
          <a:stretch/>
        </p:blipFill>
        <p:spPr bwMode="auto">
          <a:xfrm>
            <a:off x="2042588" y="903198"/>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ystem 1 and 2">
            <a:extLst>
              <a:ext uri="{FF2B5EF4-FFF2-40B4-BE49-F238E27FC236}">
                <a16:creationId xmlns:a16="http://schemas.microsoft.com/office/drawing/2014/main" id="{AE01528E-B5D2-422E-81B8-D24A3A46FA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63" t="15146" r="6573" b="24144"/>
          <a:stretch/>
        </p:blipFill>
        <p:spPr bwMode="auto">
          <a:xfrm>
            <a:off x="2122645" y="3837975"/>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ystem 1 and 2">
            <a:extLst>
              <a:ext uri="{FF2B5EF4-FFF2-40B4-BE49-F238E27FC236}">
                <a16:creationId xmlns:a16="http://schemas.microsoft.com/office/drawing/2014/main" id="{5741B41D-489E-4F47-8B9B-601483D6BB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778" t="9115" r="43788" b="-1"/>
          <a:stretch/>
        </p:blipFill>
        <p:spPr bwMode="auto">
          <a:xfrm>
            <a:off x="2042588" y="2368205"/>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system 1 and 2">
            <a:extLst>
              <a:ext uri="{FF2B5EF4-FFF2-40B4-BE49-F238E27FC236}">
                <a16:creationId xmlns:a16="http://schemas.microsoft.com/office/drawing/2014/main" id="{09CA88E6-4D68-4B9F-9831-0B3BB810E6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6363" t="15146" r="6573" b="24144"/>
          <a:stretch/>
        </p:blipFill>
        <p:spPr bwMode="auto">
          <a:xfrm>
            <a:off x="2122645" y="5429902"/>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dd">
            <a:extLst>
              <a:ext uri="{FF2B5EF4-FFF2-40B4-BE49-F238E27FC236}">
                <a16:creationId xmlns:a16="http://schemas.microsoft.com/office/drawing/2014/main" id="{BAF50634-F7C1-4F3A-A34F-8F4EBC92FEB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07502" y="1038489"/>
            <a:ext cx="781147" cy="781147"/>
          </a:xfrm>
          <a:prstGeom prst="rect">
            <a:avLst/>
          </a:prstGeom>
        </p:spPr>
      </p:pic>
      <p:pic>
        <p:nvPicPr>
          <p:cNvPr id="13" name="Graphic 12" descr="Add">
            <a:extLst>
              <a:ext uri="{FF2B5EF4-FFF2-40B4-BE49-F238E27FC236}">
                <a16:creationId xmlns:a16="http://schemas.microsoft.com/office/drawing/2014/main" id="{048172AE-1332-42AA-B42E-0772753F2A1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730253" y="4001326"/>
            <a:ext cx="781147" cy="781147"/>
          </a:xfrm>
          <a:prstGeom prst="rect">
            <a:avLst/>
          </a:prstGeom>
        </p:spPr>
      </p:pic>
      <p:pic>
        <p:nvPicPr>
          <p:cNvPr id="14" name="Graphic 13" descr="Target Audience">
            <a:extLst>
              <a:ext uri="{FF2B5EF4-FFF2-40B4-BE49-F238E27FC236}">
                <a16:creationId xmlns:a16="http://schemas.microsoft.com/office/drawing/2014/main" id="{F9EC5F79-DA7E-44B8-BAB1-AB95A8AA44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60439" y="768488"/>
            <a:ext cx="540000" cy="540000"/>
          </a:xfrm>
          <a:prstGeom prst="rect">
            <a:avLst/>
          </a:prstGeom>
        </p:spPr>
      </p:pic>
      <p:pic>
        <p:nvPicPr>
          <p:cNvPr id="15" name="Graphic 14" descr="Target Audience">
            <a:extLst>
              <a:ext uri="{FF2B5EF4-FFF2-40B4-BE49-F238E27FC236}">
                <a16:creationId xmlns:a16="http://schemas.microsoft.com/office/drawing/2014/main" id="{C8D0317F-93E7-4617-8E70-7A4DA8FD02F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57488" y="2263913"/>
            <a:ext cx="540000" cy="540000"/>
          </a:xfrm>
          <a:prstGeom prst="rect">
            <a:avLst/>
          </a:prstGeom>
        </p:spPr>
      </p:pic>
      <p:pic>
        <p:nvPicPr>
          <p:cNvPr id="16" name="Graphic 15" descr="Target Audience">
            <a:extLst>
              <a:ext uri="{FF2B5EF4-FFF2-40B4-BE49-F238E27FC236}">
                <a16:creationId xmlns:a16="http://schemas.microsoft.com/office/drawing/2014/main" id="{623E072E-A464-440A-B958-348CE3DDFD1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171827" y="3833212"/>
            <a:ext cx="540000" cy="540000"/>
          </a:xfrm>
          <a:prstGeom prst="rect">
            <a:avLst/>
          </a:prstGeom>
        </p:spPr>
      </p:pic>
      <p:pic>
        <p:nvPicPr>
          <p:cNvPr id="17" name="Graphic 16" descr="Target Audience">
            <a:extLst>
              <a:ext uri="{FF2B5EF4-FFF2-40B4-BE49-F238E27FC236}">
                <a16:creationId xmlns:a16="http://schemas.microsoft.com/office/drawing/2014/main" id="{7AEFFC4B-ABE4-4096-8314-4B8F3CE8A7C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168876" y="5328637"/>
            <a:ext cx="540000" cy="540000"/>
          </a:xfrm>
          <a:prstGeom prst="rect">
            <a:avLst/>
          </a:prstGeom>
        </p:spPr>
      </p:pic>
    </p:spTree>
    <p:extLst>
      <p:ext uri="{BB962C8B-B14F-4D97-AF65-F5344CB8AC3E}">
        <p14:creationId xmlns:p14="http://schemas.microsoft.com/office/powerpoint/2010/main" val="360542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7A0CFA6-F933-4619-ACE9-EECC023A6D01}" type="slidenum">
              <a:rPr lang="en-US" smtClean="0"/>
              <a:pPr>
                <a:spcAft>
                  <a:spcPts val="600"/>
                </a:spcAft>
              </a:pPr>
              <a:t>19</a:t>
            </a:fld>
            <a:endParaRPr lang="en-US"/>
          </a:p>
        </p:txBody>
      </p:sp>
      <p:graphicFrame>
        <p:nvGraphicFramePr>
          <p:cNvPr id="5" name="Table 7">
            <a:extLst>
              <a:ext uri="{FF2B5EF4-FFF2-40B4-BE49-F238E27FC236}">
                <a16:creationId xmlns:a16="http://schemas.microsoft.com/office/drawing/2014/main" id="{89BAB324-B8F2-4B62-80EE-CE2A35970331}"/>
              </a:ext>
            </a:extLst>
          </p:cNvPr>
          <p:cNvGraphicFramePr>
            <a:graphicFrameLocks noGrp="1"/>
          </p:cNvGraphicFramePr>
          <p:nvPr/>
        </p:nvGraphicFramePr>
        <p:xfrm>
          <a:off x="1050160" y="357293"/>
          <a:ext cx="5418666" cy="640588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750327142"/>
                    </a:ext>
                  </a:extLst>
                </a:gridCol>
                <a:gridCol w="2709333">
                  <a:extLst>
                    <a:ext uri="{9D8B030D-6E8A-4147-A177-3AD203B41FA5}">
                      <a16:colId xmlns:a16="http://schemas.microsoft.com/office/drawing/2014/main" val="3925712909"/>
                    </a:ext>
                  </a:extLst>
                </a:gridCol>
              </a:tblGrid>
              <a:tr h="370840">
                <a:tc>
                  <a:txBody>
                    <a:bodyPr/>
                    <a:lstStyle/>
                    <a:p>
                      <a:endParaRPr lang="en-US" dirty="0"/>
                    </a:p>
                  </a:txBody>
                  <a:tcPr/>
                </a:tc>
                <a:tc>
                  <a:txBody>
                    <a:bodyPr/>
                    <a:lstStyle/>
                    <a:p>
                      <a:pPr algn="ctr"/>
                      <a:r>
                        <a:rPr lang="en-US" dirty="0"/>
                        <a:t>Accuracy</a:t>
                      </a:r>
                    </a:p>
                  </a:txBody>
                  <a:tcPr/>
                </a:tc>
                <a:extLst>
                  <a:ext uri="{0D108BD9-81ED-4DB2-BD59-A6C34878D82A}">
                    <a16:rowId xmlns:a16="http://schemas.microsoft.com/office/drawing/2014/main" val="3299336388"/>
                  </a:ext>
                </a:extLst>
              </a:tr>
              <a:tr h="370840">
                <a:tc>
                  <a:txBody>
                    <a:bodyPr/>
                    <a:lstStyle/>
                    <a:p>
                      <a:endParaRPr lang="en-US" dirty="0"/>
                    </a:p>
                    <a:p>
                      <a:endParaRPr lang="en-US" dirty="0"/>
                    </a:p>
                    <a:p>
                      <a:endParaRPr lang="en-US" dirty="0"/>
                    </a:p>
                    <a:p>
                      <a:endParaRPr lang="en-US" dirty="0"/>
                    </a:p>
                  </a:txBody>
                  <a:tcPr/>
                </a:tc>
                <a:tc>
                  <a:txBody>
                    <a:bodyPr/>
                    <a:lstStyle/>
                    <a:p>
                      <a:pPr algn="ctr"/>
                      <a:endParaRPr lang="en-US" dirty="0"/>
                    </a:p>
                    <a:p>
                      <a:pPr algn="ctr"/>
                      <a:endParaRPr lang="en-US" dirty="0"/>
                    </a:p>
                    <a:p>
                      <a:pPr algn="ctr"/>
                      <a:endParaRPr lang="en-US" dirty="0"/>
                    </a:p>
                    <a:p>
                      <a:pPr algn="ctr"/>
                      <a:endParaRPr lang="en-US" dirty="0"/>
                    </a:p>
                    <a:p>
                      <a:pPr algn="ctr"/>
                      <a:endParaRPr lang="en-US" dirty="0"/>
                    </a:p>
                  </a:txBody>
                  <a:tcPr/>
                </a:tc>
                <a:extLst>
                  <a:ext uri="{0D108BD9-81ED-4DB2-BD59-A6C34878D82A}">
                    <a16:rowId xmlns:a16="http://schemas.microsoft.com/office/drawing/2014/main" val="2503180387"/>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Arial Nova Cond"/>
                          <a:ea typeface="+mn-ea"/>
                          <a:cs typeface="+mn-cs"/>
                        </a:rPr>
                        <a:t>-</a:t>
                      </a:r>
                      <a:endParaRPr kumimoji="0" lang="en-US" sz="1800" b="0" i="0" u="none" strike="noStrike" kern="1200" cap="none" spc="0" normalizeH="0" baseline="0" noProof="0" dirty="0">
                        <a:ln>
                          <a:noFill/>
                        </a:ln>
                        <a:solidFill>
                          <a:prstClr val="black"/>
                        </a:solidFill>
                        <a:effectLst/>
                        <a:uLnTx/>
                        <a:uFillTx/>
                        <a:latin typeface="Arial Nova Cond"/>
                        <a:ea typeface="+mn-ea"/>
                        <a:cs typeface="+mn-cs"/>
                      </a:endParaRPr>
                    </a:p>
                  </a:txBody>
                  <a:tcPr/>
                </a:tc>
                <a:extLst>
                  <a:ext uri="{0D108BD9-81ED-4DB2-BD59-A6C34878D82A}">
                    <a16:rowId xmlns:a16="http://schemas.microsoft.com/office/drawing/2014/main" val="3089542770"/>
                  </a:ext>
                </a:extLst>
              </a:tr>
              <a:tr h="370840">
                <a:tc>
                  <a:txBody>
                    <a:bodyPr/>
                    <a:lstStyle/>
                    <a:p>
                      <a:endParaRPr lang="en-US" dirty="0"/>
                    </a:p>
                    <a:p>
                      <a:endParaRPr lang="en-US" dirty="0"/>
                    </a:p>
                    <a:p>
                      <a:endParaRPr lang="en-US" dirty="0"/>
                    </a:p>
                    <a:p>
                      <a:endParaRPr lang="en-US" dirty="0"/>
                    </a:p>
                  </a:txBody>
                  <a:tcPr/>
                </a:tc>
                <a:tc>
                  <a:txBody>
                    <a:bodyPr/>
                    <a:lstStyle/>
                    <a:p>
                      <a:endParaRPr lang="en-US" dirty="0"/>
                    </a:p>
                    <a:p>
                      <a:endParaRPr lang="en-US" dirty="0"/>
                    </a:p>
                    <a:p>
                      <a:endParaRPr lang="en-US" dirty="0"/>
                    </a:p>
                    <a:p>
                      <a:endParaRPr lang="en-US" dirty="0"/>
                    </a:p>
                    <a:p>
                      <a:endParaRPr lang="en-US" dirty="0"/>
                    </a:p>
                  </a:txBody>
                  <a:tcPr/>
                </a:tc>
                <a:extLst>
                  <a:ext uri="{0D108BD9-81ED-4DB2-BD59-A6C34878D82A}">
                    <a16:rowId xmlns:a16="http://schemas.microsoft.com/office/drawing/2014/main" val="1069817299"/>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mn-lt"/>
                          <a:ea typeface="+mn-ea"/>
                          <a:cs typeface="+mn-cs"/>
                        </a:rPr>
                        <a:t>-</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tc>
                <a:extLst>
                  <a:ext uri="{0D108BD9-81ED-4DB2-BD59-A6C34878D82A}">
                    <a16:rowId xmlns:a16="http://schemas.microsoft.com/office/drawing/2014/main" val="1569766165"/>
                  </a:ext>
                </a:extLst>
              </a:tr>
            </a:tbl>
          </a:graphicData>
        </a:graphic>
      </p:graphicFrame>
      <p:pic>
        <p:nvPicPr>
          <p:cNvPr id="6" name="Picture 2" descr="Image result for system 1 and 2">
            <a:extLst>
              <a:ext uri="{FF2B5EF4-FFF2-40B4-BE49-F238E27FC236}">
                <a16:creationId xmlns:a16="http://schemas.microsoft.com/office/drawing/2014/main" id="{84EEF7AF-A7DC-493E-82C5-2E6A23E4E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9115" r="43788" b="-1"/>
          <a:stretch/>
        </p:blipFill>
        <p:spPr bwMode="auto">
          <a:xfrm>
            <a:off x="2042588" y="903198"/>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system 1 and 2">
            <a:extLst>
              <a:ext uri="{FF2B5EF4-FFF2-40B4-BE49-F238E27FC236}">
                <a16:creationId xmlns:a16="http://schemas.microsoft.com/office/drawing/2014/main" id="{AE01528E-B5D2-422E-81B8-D24A3A46FA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63" t="15146" r="6573" b="24144"/>
          <a:stretch/>
        </p:blipFill>
        <p:spPr bwMode="auto">
          <a:xfrm>
            <a:off x="2122645" y="3837975"/>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system 1 and 2">
            <a:extLst>
              <a:ext uri="{FF2B5EF4-FFF2-40B4-BE49-F238E27FC236}">
                <a16:creationId xmlns:a16="http://schemas.microsoft.com/office/drawing/2014/main" id="{5741B41D-489E-4F47-8B9B-601483D6BB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9115" r="43788" b="-1"/>
          <a:stretch/>
        </p:blipFill>
        <p:spPr bwMode="auto">
          <a:xfrm>
            <a:off x="2042588" y="2368205"/>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system 1 and 2">
            <a:extLst>
              <a:ext uri="{FF2B5EF4-FFF2-40B4-BE49-F238E27FC236}">
                <a16:creationId xmlns:a16="http://schemas.microsoft.com/office/drawing/2014/main" id="{09CA88E6-4D68-4B9F-9831-0B3BB810E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63" t="15146" r="6573" b="24144"/>
          <a:stretch/>
        </p:blipFill>
        <p:spPr bwMode="auto">
          <a:xfrm>
            <a:off x="2122645" y="5429902"/>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Add">
            <a:extLst>
              <a:ext uri="{FF2B5EF4-FFF2-40B4-BE49-F238E27FC236}">
                <a16:creationId xmlns:a16="http://schemas.microsoft.com/office/drawing/2014/main" id="{BAF50634-F7C1-4F3A-A34F-8F4EBC92FEB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07502" y="1038489"/>
            <a:ext cx="781147" cy="781147"/>
          </a:xfrm>
          <a:prstGeom prst="rect">
            <a:avLst/>
          </a:prstGeom>
        </p:spPr>
      </p:pic>
      <p:pic>
        <p:nvPicPr>
          <p:cNvPr id="13" name="Graphic 12" descr="Add">
            <a:extLst>
              <a:ext uri="{FF2B5EF4-FFF2-40B4-BE49-F238E27FC236}">
                <a16:creationId xmlns:a16="http://schemas.microsoft.com/office/drawing/2014/main" id="{048172AE-1332-42AA-B42E-0772753F2A1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30253" y="4001326"/>
            <a:ext cx="781147" cy="781147"/>
          </a:xfrm>
          <a:prstGeom prst="rect">
            <a:avLst/>
          </a:prstGeom>
        </p:spPr>
      </p:pic>
      <p:pic>
        <p:nvPicPr>
          <p:cNvPr id="14" name="Graphic 13" descr="Target Audience">
            <a:extLst>
              <a:ext uri="{FF2B5EF4-FFF2-40B4-BE49-F238E27FC236}">
                <a16:creationId xmlns:a16="http://schemas.microsoft.com/office/drawing/2014/main" id="{F9EC5F79-DA7E-44B8-BAB1-AB95A8AA44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60439" y="768488"/>
            <a:ext cx="540000" cy="540000"/>
          </a:xfrm>
          <a:prstGeom prst="rect">
            <a:avLst/>
          </a:prstGeom>
        </p:spPr>
      </p:pic>
      <p:pic>
        <p:nvPicPr>
          <p:cNvPr id="15" name="Graphic 14" descr="Target Audience">
            <a:extLst>
              <a:ext uri="{FF2B5EF4-FFF2-40B4-BE49-F238E27FC236}">
                <a16:creationId xmlns:a16="http://schemas.microsoft.com/office/drawing/2014/main" id="{C8D0317F-93E7-4617-8E70-7A4DA8FD02F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57488" y="2263913"/>
            <a:ext cx="540000" cy="540000"/>
          </a:xfrm>
          <a:prstGeom prst="rect">
            <a:avLst/>
          </a:prstGeom>
        </p:spPr>
      </p:pic>
      <p:pic>
        <p:nvPicPr>
          <p:cNvPr id="16" name="Graphic 15" descr="Target Audience">
            <a:extLst>
              <a:ext uri="{FF2B5EF4-FFF2-40B4-BE49-F238E27FC236}">
                <a16:creationId xmlns:a16="http://schemas.microsoft.com/office/drawing/2014/main" id="{623E072E-A464-440A-B958-348CE3DDFD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71827" y="3833212"/>
            <a:ext cx="540000" cy="540000"/>
          </a:xfrm>
          <a:prstGeom prst="rect">
            <a:avLst/>
          </a:prstGeom>
        </p:spPr>
      </p:pic>
      <p:pic>
        <p:nvPicPr>
          <p:cNvPr id="17" name="Graphic 16" descr="Target Audience">
            <a:extLst>
              <a:ext uri="{FF2B5EF4-FFF2-40B4-BE49-F238E27FC236}">
                <a16:creationId xmlns:a16="http://schemas.microsoft.com/office/drawing/2014/main" id="{7AEFFC4B-ABE4-4096-8314-4B8F3CE8A7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68876" y="5328637"/>
            <a:ext cx="540000" cy="540000"/>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A9DC96C0-4D12-4BF4-8146-0B98809CB31D}"/>
              </a:ext>
            </a:extLst>
          </p:cNvPr>
          <p:cNvPicPr>
            <a:picLocks noChangeAspect="1"/>
          </p:cNvPicPr>
          <p:nvPr/>
        </p:nvPicPr>
        <p:blipFill rotWithShape="1">
          <a:blip r:embed="rId10">
            <a:extLst>
              <a:ext uri="{28A0092B-C50C-407E-A947-70E740481C1C}">
                <a14:useLocalDpi xmlns:a14="http://schemas.microsoft.com/office/drawing/2010/main" val="0"/>
              </a:ext>
            </a:extLst>
          </a:blip>
          <a:srcRect l="51288" r="1734" b="51196"/>
          <a:stretch/>
        </p:blipFill>
        <p:spPr>
          <a:xfrm>
            <a:off x="6954359" y="2368205"/>
            <a:ext cx="4494093" cy="2881931"/>
          </a:xfrm>
          <a:prstGeom prst="rect">
            <a:avLst/>
          </a:prstGeom>
        </p:spPr>
      </p:pic>
    </p:spTree>
    <p:extLst>
      <p:ext uri="{BB962C8B-B14F-4D97-AF65-F5344CB8AC3E}">
        <p14:creationId xmlns:p14="http://schemas.microsoft.com/office/powerpoint/2010/main" val="1594250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1B66AF-549C-4081-AD0D-F163620577DC}"/>
              </a:ext>
            </a:extLst>
          </p:cNvPr>
          <p:cNvSpPr>
            <a:spLocks noGrp="1"/>
          </p:cNvSpPr>
          <p:nvPr>
            <p:ph type="title"/>
          </p:nvPr>
        </p:nvSpPr>
        <p:spPr>
          <a:xfrm>
            <a:off x="499528" y="1959604"/>
            <a:ext cx="11442143" cy="2852737"/>
          </a:xfrm>
        </p:spPr>
        <p:txBody>
          <a:bodyPr>
            <a:noAutofit/>
          </a:bodyPr>
          <a:lstStyle/>
          <a:p>
            <a:r>
              <a:rPr lang="en-US" sz="3600" dirty="0"/>
              <a:t>Conditions for Improving Performance: </a:t>
            </a:r>
            <a:br>
              <a:rPr lang="en-US" sz="3600" dirty="0"/>
            </a:br>
            <a:r>
              <a:rPr lang="en-US" sz="3600" dirty="0"/>
              <a:t>Evidence for Suggestibility in ‘Slow’ Environments</a:t>
            </a:r>
            <a:br>
              <a:rPr lang="en-US" sz="3600" dirty="0"/>
            </a:br>
            <a:r>
              <a:rPr lang="en-US" sz="1600" dirty="0">
                <a:latin typeface="Arial Nova Light" panose="020B0304020202020204" pitchFamily="34" charset="0"/>
              </a:rPr>
              <a:t>Derek Lukacsko – IESE Business School, department of Information Systems</a:t>
            </a:r>
            <a:endParaRPr lang="en-US" sz="1600" dirty="0"/>
          </a:p>
        </p:txBody>
      </p:sp>
      <p:sp>
        <p:nvSpPr>
          <p:cNvPr id="3" name="Slide Number Placeholder 2">
            <a:extLst>
              <a:ext uri="{FF2B5EF4-FFF2-40B4-BE49-F238E27FC236}">
                <a16:creationId xmlns:a16="http://schemas.microsoft.com/office/drawing/2014/main" id="{087BDAA4-A0A3-45BC-B195-EB528C039C04}"/>
              </a:ext>
            </a:extLst>
          </p:cNvPr>
          <p:cNvSpPr>
            <a:spLocks noGrp="1"/>
          </p:cNvSpPr>
          <p:nvPr>
            <p:ph type="sldNum" sz="quarter" idx="12"/>
          </p:nvPr>
        </p:nvSpPr>
        <p:spPr>
          <a:xfrm>
            <a:off x="8610600" y="6356350"/>
            <a:ext cx="2743200" cy="365125"/>
          </a:xfrm>
        </p:spPr>
        <p:txBody>
          <a:bodyPr/>
          <a:lstStyle/>
          <a:p>
            <a:fld id="{57A0CFA6-F933-4619-ACE9-EECC023A6D01}" type="slidenum">
              <a:rPr lang="en-US" smtClean="0"/>
              <a:t>2</a:t>
            </a:fld>
            <a:endParaRPr lang="en-US"/>
          </a:p>
        </p:txBody>
      </p:sp>
      <p:sp>
        <p:nvSpPr>
          <p:cNvPr id="6" name="Title 3">
            <a:extLst>
              <a:ext uri="{FF2B5EF4-FFF2-40B4-BE49-F238E27FC236}">
                <a16:creationId xmlns:a16="http://schemas.microsoft.com/office/drawing/2014/main" id="{0E7CE7B9-33C5-4D8F-B9FE-A2EA00D495B1}"/>
              </a:ext>
            </a:extLst>
          </p:cNvPr>
          <p:cNvSpPr txBox="1">
            <a:spLocks/>
          </p:cNvSpPr>
          <p:nvPr/>
        </p:nvSpPr>
        <p:spPr>
          <a:xfrm>
            <a:off x="581535" y="2370059"/>
            <a:ext cx="11442143" cy="143425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1800" dirty="0"/>
          </a:p>
        </p:txBody>
      </p:sp>
    </p:spTree>
    <p:extLst>
      <p:ext uri="{BB962C8B-B14F-4D97-AF65-F5344CB8AC3E}">
        <p14:creationId xmlns:p14="http://schemas.microsoft.com/office/powerpoint/2010/main" val="21214489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20</a:t>
            </a:fld>
            <a:endParaRPr lang="en-US"/>
          </a:p>
        </p:txBody>
      </p:sp>
      <p:graphicFrame>
        <p:nvGraphicFramePr>
          <p:cNvPr id="7" name="Table 7">
            <a:extLst>
              <a:ext uri="{FF2B5EF4-FFF2-40B4-BE49-F238E27FC236}">
                <a16:creationId xmlns:a16="http://schemas.microsoft.com/office/drawing/2014/main" id="{9B649051-4F99-4830-B16D-09BC5D3C17CA}"/>
              </a:ext>
            </a:extLst>
          </p:cNvPr>
          <p:cNvGraphicFramePr>
            <a:graphicFrameLocks noGrp="1"/>
          </p:cNvGraphicFramePr>
          <p:nvPr/>
        </p:nvGraphicFramePr>
        <p:xfrm>
          <a:off x="1976861" y="211132"/>
          <a:ext cx="8127999" cy="6497320"/>
        </p:xfrm>
        <a:graphic>
          <a:graphicData uri="http://schemas.openxmlformats.org/drawingml/2006/table">
            <a:tbl>
              <a:tblPr firstRow="1" bandRow="1">
                <a:tableStyleId>{5940675A-B579-460E-94D1-54222C63F5DA}</a:tableStyleId>
              </a:tblPr>
              <a:tblGrid>
                <a:gridCol w="2709333">
                  <a:extLst>
                    <a:ext uri="{9D8B030D-6E8A-4147-A177-3AD203B41FA5}">
                      <a16:colId xmlns:a16="http://schemas.microsoft.com/office/drawing/2014/main" val="3750327142"/>
                    </a:ext>
                  </a:extLst>
                </a:gridCol>
                <a:gridCol w="2709333">
                  <a:extLst>
                    <a:ext uri="{9D8B030D-6E8A-4147-A177-3AD203B41FA5}">
                      <a16:colId xmlns:a16="http://schemas.microsoft.com/office/drawing/2014/main" val="3729845939"/>
                    </a:ext>
                  </a:extLst>
                </a:gridCol>
                <a:gridCol w="2709333">
                  <a:extLst>
                    <a:ext uri="{9D8B030D-6E8A-4147-A177-3AD203B41FA5}">
                      <a16:colId xmlns:a16="http://schemas.microsoft.com/office/drawing/2014/main" val="3925712909"/>
                    </a:ext>
                  </a:extLst>
                </a:gridCol>
              </a:tblGrid>
              <a:tr h="370840">
                <a:tc>
                  <a:txBody>
                    <a:bodyPr/>
                    <a:lstStyle/>
                    <a:p>
                      <a:endParaRPr lang="en-US"/>
                    </a:p>
                  </a:txBody>
                  <a:tcPr/>
                </a:tc>
                <a:tc>
                  <a:txBody>
                    <a:bodyPr/>
                    <a:lstStyle/>
                    <a:p>
                      <a:pPr algn="ctr"/>
                      <a:r>
                        <a:rPr lang="en-US" dirty="0"/>
                        <a:t>Speed </a:t>
                      </a:r>
                    </a:p>
                  </a:txBody>
                  <a:tcPr/>
                </a:tc>
                <a:tc>
                  <a:txBody>
                    <a:bodyPr/>
                    <a:lstStyle/>
                    <a:p>
                      <a:pPr algn="ctr"/>
                      <a:r>
                        <a:rPr lang="en-US" dirty="0"/>
                        <a:t>Accuracy</a:t>
                      </a:r>
                    </a:p>
                  </a:txBody>
                  <a:tcPr/>
                </a:tc>
                <a:extLst>
                  <a:ext uri="{0D108BD9-81ED-4DB2-BD59-A6C34878D82A}">
                    <a16:rowId xmlns:a16="http://schemas.microsoft.com/office/drawing/2014/main" val="3299336388"/>
                  </a:ext>
                </a:extLst>
              </a:tr>
              <a:tr h="370840">
                <a:tc>
                  <a:txBody>
                    <a:bodyPr/>
                    <a:lstStyle/>
                    <a:p>
                      <a:endParaRPr lang="en-US" dirty="0"/>
                    </a:p>
                    <a:p>
                      <a:endParaRPr lang="en-US" dirty="0"/>
                    </a:p>
                    <a:p>
                      <a:endParaRPr lang="en-US" dirty="0"/>
                    </a:p>
                    <a:p>
                      <a:endParaRPr lang="en-US" dirty="0"/>
                    </a:p>
                  </a:txBody>
                  <a:tcPr/>
                </a:tc>
                <a:tc>
                  <a:txBody>
                    <a:bodyPr/>
                    <a:lstStyle/>
                    <a:p>
                      <a:pPr algn="ctr"/>
                      <a:endParaRPr lang="en-US" dirty="0">
                        <a:solidFill>
                          <a:schemeClr val="bg1">
                            <a:lumMod val="75000"/>
                          </a:schemeClr>
                        </a:solidFill>
                      </a:endParaRPr>
                    </a:p>
                    <a:p>
                      <a:pPr algn="ctr"/>
                      <a:endParaRPr lang="en-US" dirty="0">
                        <a:solidFill>
                          <a:schemeClr val="bg1">
                            <a:lumMod val="75000"/>
                          </a:schemeClr>
                        </a:solidFill>
                      </a:endParaRPr>
                    </a:p>
                    <a:p>
                      <a:pPr algn="ctr"/>
                      <a:endParaRPr lang="en-US" dirty="0">
                        <a:solidFill>
                          <a:schemeClr val="bg1">
                            <a:lumMod val="75000"/>
                          </a:schemeClr>
                        </a:solidFill>
                      </a:endParaRPr>
                    </a:p>
                    <a:p>
                      <a:pPr algn="ctr"/>
                      <a:endParaRPr lang="en-US" dirty="0">
                        <a:solidFill>
                          <a:schemeClr val="bg1">
                            <a:lumMod val="75000"/>
                          </a:schemeClr>
                        </a:solidFill>
                      </a:endParaRPr>
                    </a:p>
                    <a:p>
                      <a:pPr algn="ctr"/>
                      <a:endParaRPr lang="en-US" dirty="0">
                        <a:solidFill>
                          <a:schemeClr val="bg1">
                            <a:lumMod val="75000"/>
                          </a:schemeClr>
                        </a:solidFill>
                      </a:endParaRPr>
                    </a:p>
                  </a:txBody>
                  <a:tcPr/>
                </a:tc>
                <a:tc>
                  <a:txBody>
                    <a:bodyPr/>
                    <a:lstStyle/>
                    <a:p>
                      <a:pPr algn="ctr"/>
                      <a:endParaRPr lang="en-US" dirty="0"/>
                    </a:p>
                  </a:txBody>
                  <a:tcPr>
                    <a:solidFill>
                      <a:srgbClr val="00B050"/>
                    </a:solidFill>
                  </a:tcPr>
                </a:tc>
                <a:extLst>
                  <a:ext uri="{0D108BD9-81ED-4DB2-BD59-A6C34878D82A}">
                    <a16:rowId xmlns:a16="http://schemas.microsoft.com/office/drawing/2014/main" val="2503180387"/>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chemeClr val="bg1">
                              <a:lumMod val="75000"/>
                            </a:schemeClr>
                          </a:solidFill>
                          <a:effectLst/>
                          <a:uLnTx/>
                          <a:uFillTx/>
                          <a:latin typeface="Arial Nova Cond"/>
                          <a:ea typeface="+mn-ea"/>
                          <a:cs typeface="+mn-cs"/>
                        </a:rPr>
                        <a:t>-</a:t>
                      </a:r>
                      <a:endParaRPr kumimoji="0" lang="en-US" sz="1800" b="0" i="0" u="none" strike="noStrike" kern="1200" cap="none" spc="0" normalizeH="0" baseline="0" noProof="0" dirty="0">
                        <a:ln>
                          <a:noFill/>
                        </a:ln>
                        <a:solidFill>
                          <a:schemeClr val="bg1">
                            <a:lumMod val="75000"/>
                          </a:schemeClr>
                        </a:solidFill>
                        <a:effectLst/>
                        <a:uLnTx/>
                        <a:uFillTx/>
                        <a:latin typeface="Arial Nova Cond"/>
                        <a:ea typeface="+mn-ea"/>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Arial Nova Cond"/>
                          <a:ea typeface="+mn-ea"/>
                          <a:cs typeface="+mn-cs"/>
                        </a:rPr>
                        <a:t>-</a:t>
                      </a:r>
                      <a:endParaRPr kumimoji="0" lang="en-US" sz="1800" b="0" i="0" u="none" strike="noStrike" kern="1200" cap="none" spc="0" normalizeH="0" baseline="0" noProof="0" dirty="0">
                        <a:ln>
                          <a:noFill/>
                        </a:ln>
                        <a:solidFill>
                          <a:prstClr val="black"/>
                        </a:solidFill>
                        <a:effectLst/>
                        <a:uLnTx/>
                        <a:uFillTx/>
                        <a:latin typeface="Arial Nova Cond"/>
                        <a:ea typeface="+mn-ea"/>
                        <a:cs typeface="+mn-cs"/>
                      </a:endParaRPr>
                    </a:p>
                  </a:txBody>
                  <a:tcPr>
                    <a:solidFill>
                      <a:srgbClr val="00B050"/>
                    </a:solidFill>
                  </a:tcPr>
                </a:tc>
                <a:extLst>
                  <a:ext uri="{0D108BD9-81ED-4DB2-BD59-A6C34878D82A}">
                    <a16:rowId xmlns:a16="http://schemas.microsoft.com/office/drawing/2014/main" val="3089542770"/>
                  </a:ext>
                </a:extLst>
              </a:tr>
              <a:tr h="370840">
                <a:tc>
                  <a:txBody>
                    <a:bodyPr/>
                    <a:lstStyle/>
                    <a:p>
                      <a:endParaRPr lang="en-US" dirty="0"/>
                    </a:p>
                    <a:p>
                      <a:endParaRPr lang="en-US" dirty="0"/>
                    </a:p>
                    <a:p>
                      <a:endParaRPr lang="en-US" dirty="0"/>
                    </a:p>
                    <a:p>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schemeClr val="bg1">
                              <a:lumMod val="75000"/>
                            </a:schemeClr>
                          </a:solidFill>
                          <a:effectLst/>
                          <a:uLnTx/>
                          <a:uFillTx/>
                          <a:latin typeface="+mn-lt"/>
                          <a:ea typeface="+mn-ea"/>
                          <a:cs typeface="+mn-cs"/>
                        </a:rPr>
                        <a:t>-</a:t>
                      </a:r>
                    </a:p>
                  </a:txBody>
                  <a:tcPr/>
                </a:tc>
                <a:tc>
                  <a:txBody>
                    <a:bodyPr/>
                    <a:lstStyle/>
                    <a:p>
                      <a:endParaRPr lang="en-US" dirty="0"/>
                    </a:p>
                  </a:txBody>
                  <a:tcPr>
                    <a:solidFill>
                      <a:srgbClr val="00B050"/>
                    </a:solidFill>
                  </a:tcPr>
                </a:tc>
                <a:extLst>
                  <a:ext uri="{0D108BD9-81ED-4DB2-BD59-A6C34878D82A}">
                    <a16:rowId xmlns:a16="http://schemas.microsoft.com/office/drawing/2014/main" val="1069817299"/>
                  </a:ext>
                </a:extLst>
              </a:tr>
              <a:tr h="370840">
                <a:tc>
                  <a:txBody>
                    <a:bodyPr/>
                    <a:lstStyle/>
                    <a:p>
                      <a:endParaRPr lang="en-US" dirty="0"/>
                    </a:p>
                    <a:p>
                      <a:endParaRPr lang="en-US" dirty="0"/>
                    </a:p>
                    <a:p>
                      <a:endParaRPr lang="en-US" dirty="0"/>
                    </a:p>
                    <a:p>
                      <a:endParaRPr lang="en-US" dirty="0"/>
                    </a:p>
                  </a:txBody>
                  <a:tcPr/>
                </a:tc>
                <a:tc>
                  <a:txBody>
                    <a:bodyPr/>
                    <a:lstStyle/>
                    <a:p>
                      <a:endParaRPr lang="en-US" dirty="0">
                        <a:solidFill>
                          <a:schemeClr val="bg1">
                            <a:lumMod val="75000"/>
                          </a:schemeClr>
                        </a:solidFill>
                      </a:endParaRPr>
                    </a:p>
                    <a:p>
                      <a:endParaRPr lang="en-US" dirty="0">
                        <a:solidFill>
                          <a:schemeClr val="bg1">
                            <a:lumMod val="75000"/>
                          </a:schemeClr>
                        </a:solidFill>
                      </a:endParaRPr>
                    </a:p>
                    <a:p>
                      <a:endParaRPr lang="en-US" dirty="0">
                        <a:solidFill>
                          <a:schemeClr val="bg1">
                            <a:lumMod val="75000"/>
                          </a:schemeClr>
                        </a:solidFill>
                      </a:endParaRPr>
                    </a:p>
                    <a:p>
                      <a:endParaRPr lang="en-US" dirty="0">
                        <a:solidFill>
                          <a:schemeClr val="bg1">
                            <a:lumMod val="75000"/>
                          </a:schemeClr>
                        </a:solidFill>
                      </a:endParaRPr>
                    </a:p>
                    <a:p>
                      <a:endParaRPr lang="en-US" dirty="0">
                        <a:solidFill>
                          <a:schemeClr val="bg1">
                            <a:lumMod val="75000"/>
                          </a:schemeClr>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600" b="0" i="0" u="none" strike="noStrike" kern="1200" cap="none" spc="0" normalizeH="0" baseline="0" noProof="0" dirty="0">
                          <a:ln>
                            <a:noFill/>
                          </a:ln>
                          <a:solidFill>
                            <a:prstClr val="black"/>
                          </a:solidFill>
                          <a:effectLst/>
                          <a:uLnTx/>
                          <a:uFillTx/>
                          <a:latin typeface="+mn-lt"/>
                          <a:ea typeface="+mn-ea"/>
                          <a:cs typeface="+mn-cs"/>
                        </a:rPr>
                        <a:t>-</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txBody>
                  <a:tcPr>
                    <a:solidFill>
                      <a:srgbClr val="00B050"/>
                    </a:solidFill>
                  </a:tcPr>
                </a:tc>
                <a:extLst>
                  <a:ext uri="{0D108BD9-81ED-4DB2-BD59-A6C34878D82A}">
                    <a16:rowId xmlns:a16="http://schemas.microsoft.com/office/drawing/2014/main" val="1569766165"/>
                  </a:ext>
                </a:extLst>
              </a:tr>
            </a:tbl>
          </a:graphicData>
        </a:graphic>
      </p:graphicFrame>
      <p:pic>
        <p:nvPicPr>
          <p:cNvPr id="11" name="Picture 2" descr="Image result for system 1 and 2">
            <a:extLst>
              <a:ext uri="{FF2B5EF4-FFF2-40B4-BE49-F238E27FC236}">
                <a16:creationId xmlns:a16="http://schemas.microsoft.com/office/drawing/2014/main" id="{F76ECC37-498C-4272-9DB4-787ABA1A6F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9115" r="43788" b="-1"/>
          <a:stretch/>
        </p:blipFill>
        <p:spPr bwMode="auto">
          <a:xfrm>
            <a:off x="2969289" y="757037"/>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system 1 and 2">
            <a:extLst>
              <a:ext uri="{FF2B5EF4-FFF2-40B4-BE49-F238E27FC236}">
                <a16:creationId xmlns:a16="http://schemas.microsoft.com/office/drawing/2014/main" id="{72933B1B-3545-4692-86AC-741DDAC8D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63" t="15146" r="6573" b="24144"/>
          <a:stretch/>
        </p:blipFill>
        <p:spPr bwMode="auto">
          <a:xfrm>
            <a:off x="3049346" y="3691814"/>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ystem 1 and 2">
            <a:extLst>
              <a:ext uri="{FF2B5EF4-FFF2-40B4-BE49-F238E27FC236}">
                <a16:creationId xmlns:a16="http://schemas.microsoft.com/office/drawing/2014/main" id="{8898DE43-253D-4641-AEA5-672725334F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778" t="9115" r="43788" b="-1"/>
          <a:stretch/>
        </p:blipFill>
        <p:spPr bwMode="auto">
          <a:xfrm>
            <a:off x="2969289" y="2222044"/>
            <a:ext cx="1080000" cy="115364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system 1 and 2">
            <a:extLst>
              <a:ext uri="{FF2B5EF4-FFF2-40B4-BE49-F238E27FC236}">
                <a16:creationId xmlns:a16="http://schemas.microsoft.com/office/drawing/2014/main" id="{AFF950C8-0628-42A7-9808-21C8FE73E22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363" t="15146" r="6573" b="24144"/>
          <a:stretch/>
        </p:blipFill>
        <p:spPr bwMode="auto">
          <a:xfrm>
            <a:off x="3049346" y="5283741"/>
            <a:ext cx="919886" cy="1150391"/>
          </a:xfrm>
          <a:prstGeom prst="rect">
            <a:avLst/>
          </a:prstGeom>
          <a:noFill/>
          <a:extLst>
            <a:ext uri="{909E8E84-426E-40DD-AFC4-6F175D3DCCD1}">
              <a14:hiddenFill xmlns:a14="http://schemas.microsoft.com/office/drawing/2010/main">
                <a:solidFill>
                  <a:srgbClr val="FFFFFF"/>
                </a:solidFill>
              </a14:hiddenFill>
            </a:ext>
          </a:extLst>
        </p:spPr>
      </p:pic>
      <p:pic>
        <p:nvPicPr>
          <p:cNvPr id="15" name="Graphic 14" descr="Add">
            <a:extLst>
              <a:ext uri="{FF2B5EF4-FFF2-40B4-BE49-F238E27FC236}">
                <a16:creationId xmlns:a16="http://schemas.microsoft.com/office/drawing/2014/main" id="{0E12FA2E-27AB-41D4-951C-335833CC03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4203" y="892328"/>
            <a:ext cx="781147" cy="781147"/>
          </a:xfrm>
          <a:prstGeom prst="rect">
            <a:avLst/>
          </a:prstGeom>
        </p:spPr>
      </p:pic>
      <p:pic>
        <p:nvPicPr>
          <p:cNvPr id="21" name="Graphic 20" descr="Add">
            <a:extLst>
              <a:ext uri="{FF2B5EF4-FFF2-40B4-BE49-F238E27FC236}">
                <a16:creationId xmlns:a16="http://schemas.microsoft.com/office/drawing/2014/main" id="{E92E99FD-7145-4CF5-AABC-A04629AE75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6335" y="892327"/>
            <a:ext cx="781147" cy="781147"/>
          </a:xfrm>
          <a:prstGeom prst="rect">
            <a:avLst/>
          </a:prstGeom>
        </p:spPr>
      </p:pic>
      <p:pic>
        <p:nvPicPr>
          <p:cNvPr id="22" name="Graphic 21" descr="Add">
            <a:extLst>
              <a:ext uri="{FF2B5EF4-FFF2-40B4-BE49-F238E27FC236}">
                <a16:creationId xmlns:a16="http://schemas.microsoft.com/office/drawing/2014/main" id="{BADDCE3E-0D19-42F1-AB68-18CD0690EFB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06334" y="4100878"/>
            <a:ext cx="781147" cy="781147"/>
          </a:xfrm>
          <a:prstGeom prst="rect">
            <a:avLst/>
          </a:prstGeom>
        </p:spPr>
      </p:pic>
      <p:pic>
        <p:nvPicPr>
          <p:cNvPr id="23" name="Graphic 22" descr="Target Audience">
            <a:extLst>
              <a:ext uri="{FF2B5EF4-FFF2-40B4-BE49-F238E27FC236}">
                <a16:creationId xmlns:a16="http://schemas.microsoft.com/office/drawing/2014/main" id="{A7E26E02-CA16-4BA7-A32E-230E164E47C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87140" y="622327"/>
            <a:ext cx="540000" cy="540000"/>
          </a:xfrm>
          <a:prstGeom prst="rect">
            <a:avLst/>
          </a:prstGeom>
        </p:spPr>
      </p:pic>
      <p:pic>
        <p:nvPicPr>
          <p:cNvPr id="24" name="Graphic 23" descr="Target Audience">
            <a:extLst>
              <a:ext uri="{FF2B5EF4-FFF2-40B4-BE49-F238E27FC236}">
                <a16:creationId xmlns:a16="http://schemas.microsoft.com/office/drawing/2014/main" id="{8EB69686-76B4-41EC-92B5-BD693ACBF3F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84189" y="2117752"/>
            <a:ext cx="540000" cy="540000"/>
          </a:xfrm>
          <a:prstGeom prst="rect">
            <a:avLst/>
          </a:prstGeom>
        </p:spPr>
      </p:pic>
      <p:pic>
        <p:nvPicPr>
          <p:cNvPr id="25" name="Graphic 24" descr="Target Audience">
            <a:extLst>
              <a:ext uri="{FF2B5EF4-FFF2-40B4-BE49-F238E27FC236}">
                <a16:creationId xmlns:a16="http://schemas.microsoft.com/office/drawing/2014/main" id="{5789ED4E-91F5-4E79-8D45-323653B6F8A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98528" y="3687051"/>
            <a:ext cx="540000" cy="540000"/>
          </a:xfrm>
          <a:prstGeom prst="rect">
            <a:avLst/>
          </a:prstGeom>
        </p:spPr>
      </p:pic>
      <p:pic>
        <p:nvPicPr>
          <p:cNvPr id="26" name="Graphic 25" descr="Target Audience">
            <a:extLst>
              <a:ext uri="{FF2B5EF4-FFF2-40B4-BE49-F238E27FC236}">
                <a16:creationId xmlns:a16="http://schemas.microsoft.com/office/drawing/2014/main" id="{8269C4F3-6580-4DC4-B372-A15688AC7D1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95577" y="5182476"/>
            <a:ext cx="540000" cy="540000"/>
          </a:xfrm>
          <a:prstGeom prst="rect">
            <a:avLst/>
          </a:prstGeom>
        </p:spPr>
      </p:pic>
      <p:pic>
        <p:nvPicPr>
          <p:cNvPr id="27" name="Graphic 26" descr="Add">
            <a:extLst>
              <a:ext uri="{FF2B5EF4-FFF2-40B4-BE49-F238E27FC236}">
                <a16:creationId xmlns:a16="http://schemas.microsoft.com/office/drawing/2014/main" id="{3D3A9809-4F70-4511-BFBD-0BF2A256954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0286" y="5550053"/>
            <a:ext cx="781147" cy="781147"/>
          </a:xfrm>
          <a:prstGeom prst="rect">
            <a:avLst/>
          </a:prstGeom>
        </p:spPr>
      </p:pic>
    </p:spTree>
    <p:extLst>
      <p:ext uri="{BB962C8B-B14F-4D97-AF65-F5344CB8AC3E}">
        <p14:creationId xmlns:p14="http://schemas.microsoft.com/office/powerpoint/2010/main" val="413826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978-782E-4120-95CC-BC38AB13861C}"/>
              </a:ext>
            </a:extLst>
          </p:cNvPr>
          <p:cNvSpPr>
            <a:spLocks noGrp="1"/>
          </p:cNvSpPr>
          <p:nvPr>
            <p:ph type="title"/>
          </p:nvPr>
        </p:nvSpPr>
        <p:spPr/>
        <p:txBody>
          <a:bodyPr/>
          <a:lstStyle/>
          <a:p>
            <a:r>
              <a:rPr lang="en-US" dirty="0"/>
              <a:t>Implications</a:t>
            </a:r>
          </a:p>
        </p:txBody>
      </p:sp>
      <p:sp>
        <p:nvSpPr>
          <p:cNvPr id="3" name="Content Placeholder 2">
            <a:extLst>
              <a:ext uri="{FF2B5EF4-FFF2-40B4-BE49-F238E27FC236}">
                <a16:creationId xmlns:a16="http://schemas.microsoft.com/office/drawing/2014/main" id="{046083DA-C0F8-4BEF-97F0-6FABCD1DC072}"/>
              </a:ext>
            </a:extLst>
          </p:cNvPr>
          <p:cNvSpPr>
            <a:spLocks noGrp="1"/>
          </p:cNvSpPr>
          <p:nvPr>
            <p:ph idx="1"/>
          </p:nvPr>
        </p:nvSpPr>
        <p:spPr/>
        <p:txBody>
          <a:bodyPr/>
          <a:lstStyle/>
          <a:p>
            <a:r>
              <a:rPr lang="en-US" dirty="0">
                <a:latin typeface="Arial Nova Light" panose="020B0304020202020204" pitchFamily="34" charset="0"/>
              </a:rPr>
              <a:t>Before we can solve complex problems, we need to understand how to cultivate empowering environments</a:t>
            </a:r>
          </a:p>
          <a:p>
            <a:r>
              <a:rPr lang="en-US" dirty="0">
                <a:latin typeface="Arial Nova Light" panose="020B0304020202020204" pitchFamily="34" charset="0"/>
              </a:rPr>
              <a:t>Potential of an extension of the experiment in live settings to help organizations assess team morale, i.e. IQ test as a collective measure of team morale rather than individual competency </a:t>
            </a:r>
          </a:p>
          <a:p>
            <a:endParaRPr lang="en-US" dirty="0"/>
          </a:p>
        </p:txBody>
      </p:sp>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21</a:t>
            </a:fld>
            <a:endParaRPr lang="en-US"/>
          </a:p>
        </p:txBody>
      </p:sp>
    </p:spTree>
    <p:extLst>
      <p:ext uri="{BB962C8B-B14F-4D97-AF65-F5344CB8AC3E}">
        <p14:creationId xmlns:p14="http://schemas.microsoft.com/office/powerpoint/2010/main" val="12493552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F9E-8A36-431F-9F0E-F8A952B86707}"/>
              </a:ext>
            </a:extLst>
          </p:cNvPr>
          <p:cNvSpPr>
            <a:spLocks noGrp="1"/>
          </p:cNvSpPr>
          <p:nvPr>
            <p:ph type="title"/>
          </p:nvPr>
        </p:nvSpPr>
        <p:spPr>
          <a:xfrm>
            <a:off x="772592" y="3850506"/>
            <a:ext cx="10860379" cy="1325563"/>
          </a:xfrm>
        </p:spPr>
        <p:txBody>
          <a:bodyPr>
            <a:normAutofit fontScale="90000"/>
          </a:bodyPr>
          <a:lstStyle/>
          <a:p>
            <a:r>
              <a:rPr lang="en-US" sz="4400" dirty="0">
                <a:latin typeface="Arial Nova Light" panose="020B0304020202020204" pitchFamily="34" charset="0"/>
              </a:rPr>
              <a:t>The Effect of Residential Integration on Voting Outcomes in the 2016 UK Referendum</a:t>
            </a:r>
            <a:br>
              <a:rPr lang="en-US" sz="4400" dirty="0">
                <a:latin typeface="Arial Nova Light" panose="020B0304020202020204" pitchFamily="34" charset="0"/>
              </a:rPr>
            </a:br>
            <a:r>
              <a:rPr lang="en-US" sz="2200" dirty="0">
                <a:latin typeface="Arial Nova Light" panose="020B0304020202020204" pitchFamily="34" charset="0"/>
              </a:rPr>
              <a:t>Derek Lukacsko – IESE Business School, department of Information Systems</a:t>
            </a:r>
            <a:br>
              <a:rPr lang="en-US" sz="2200" dirty="0">
                <a:latin typeface="Arial Nova Light" panose="020B0304020202020204" pitchFamily="34" charset="0"/>
              </a:rPr>
            </a:br>
            <a:r>
              <a:rPr lang="en-US" sz="2200" dirty="0">
                <a:latin typeface="Arial Nova Light" panose="020B0304020202020204" pitchFamily="34" charset="0"/>
              </a:rPr>
              <a:t>Jonathan </a:t>
            </a:r>
            <a:r>
              <a:rPr lang="en-US" sz="2200" dirty="0" err="1">
                <a:latin typeface="Arial Nova Light" panose="020B0304020202020204" pitchFamily="34" charset="0"/>
              </a:rPr>
              <a:t>Bourne</a:t>
            </a:r>
            <a:r>
              <a:rPr lang="en-US" sz="2200" dirty="0">
                <a:latin typeface="Arial Nova Light" panose="020B0304020202020204" pitchFamily="34" charset="0"/>
              </a:rPr>
              <a:t> – University College London, Energy Institute</a:t>
            </a:r>
            <a:endParaRPr lang="en-US" sz="3600" dirty="0">
              <a:latin typeface="Arial Nova Light" panose="020B0304020202020204" pitchFamily="34" charset="0"/>
            </a:endParaRPr>
          </a:p>
        </p:txBody>
      </p:sp>
    </p:spTree>
    <p:extLst>
      <p:ext uri="{BB962C8B-B14F-4D97-AF65-F5344CB8AC3E}">
        <p14:creationId xmlns:p14="http://schemas.microsoft.com/office/powerpoint/2010/main" val="457656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p:txBody>
          <a:bodyPr>
            <a:normAutofit/>
          </a:bodyPr>
          <a:lstStyle/>
          <a:p>
            <a:pPr marL="0" indent="0">
              <a:buNone/>
            </a:pPr>
            <a:r>
              <a:rPr lang="en-US" dirty="0">
                <a:latin typeface="Arial Nova Light" panose="020B0304020202020204" pitchFamily="34" charset="0"/>
              </a:rPr>
              <a:t>There was a sense of shock and disbelief in the early morning hours of 24 June 2016, both in Britain and across European capitals, when it became clear that a small majority (51.9 per cent) of British voters had cast their ballot in favor of leaving the European Union (</a:t>
            </a:r>
            <a:r>
              <a:rPr lang="en-US" dirty="0" err="1">
                <a:latin typeface="Arial Nova Light" panose="020B0304020202020204" pitchFamily="34" charset="0"/>
              </a:rPr>
              <a:t>Hobolt</a:t>
            </a:r>
            <a:r>
              <a:rPr lang="en-US" dirty="0">
                <a:latin typeface="Arial Nova Light" panose="020B0304020202020204" pitchFamily="34" charset="0"/>
              </a:rPr>
              <a:t> 2016). Discussion in the aftermath mostly focused on the uneducated poor vs the metropolitan elite and the influence of historical British nationalism…</a:t>
            </a: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23</a:t>
            </a:fld>
            <a:endParaRPr lang="en-US"/>
          </a:p>
        </p:txBody>
      </p:sp>
    </p:spTree>
    <p:extLst>
      <p:ext uri="{BB962C8B-B14F-4D97-AF65-F5344CB8AC3E}">
        <p14:creationId xmlns:p14="http://schemas.microsoft.com/office/powerpoint/2010/main" val="42751616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p:txBody>
          <a:bodyPr>
            <a:normAutofit/>
          </a:bodyPr>
          <a:lstStyle/>
          <a:p>
            <a:pPr marL="0" indent="0">
              <a:buNone/>
            </a:pPr>
            <a:r>
              <a:rPr lang="en-US" b="0" i="0" dirty="0">
                <a:solidFill>
                  <a:srgbClr val="444444"/>
                </a:solidFill>
                <a:effectLst/>
                <a:latin typeface="Arial Nova Light" panose="020B0304020202020204" pitchFamily="34" charset="0"/>
              </a:rPr>
              <a:t>…We take a different approach looking at whether communities where the White-British and non-White British (Asian, Polish, etc.) populations are highly integrated tended to increase or decrease the likelihood of voting out. At the extreme ends, 10 out of 10 of the most segregated local authority districts voted out whilst 6 of the 10 most integrated voted in. Net-net</a:t>
            </a:r>
            <a:r>
              <a:rPr lang="en-US" dirty="0">
                <a:solidFill>
                  <a:srgbClr val="444444"/>
                </a:solidFill>
                <a:latin typeface="Arial Nova Light" panose="020B0304020202020204" pitchFamily="34" charset="0"/>
              </a:rPr>
              <a:t>, more residential </a:t>
            </a:r>
            <a:r>
              <a:rPr lang="en-US" b="0" i="0" dirty="0">
                <a:solidFill>
                  <a:srgbClr val="444444"/>
                </a:solidFill>
                <a:effectLst/>
                <a:latin typeface="Arial Nova Light" panose="020B0304020202020204" pitchFamily="34" charset="0"/>
              </a:rPr>
              <a:t>integration reduces the probability of voting out. </a:t>
            </a: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24</a:t>
            </a:fld>
            <a:endParaRPr lang="en-US"/>
          </a:p>
        </p:txBody>
      </p:sp>
      <p:sp>
        <p:nvSpPr>
          <p:cNvPr id="4" name="Title 1">
            <a:extLst>
              <a:ext uri="{FF2B5EF4-FFF2-40B4-BE49-F238E27FC236}">
                <a16:creationId xmlns:a16="http://schemas.microsoft.com/office/drawing/2014/main" id="{CCD0234B-FE17-4E49-B8A7-8A21CA9017CC}"/>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Preview of Result</a:t>
            </a:r>
          </a:p>
        </p:txBody>
      </p:sp>
    </p:spTree>
    <p:extLst>
      <p:ext uri="{BB962C8B-B14F-4D97-AF65-F5344CB8AC3E}">
        <p14:creationId xmlns:p14="http://schemas.microsoft.com/office/powerpoint/2010/main" val="1729441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p:txBody>
          <a:bodyPr>
            <a:normAutofit/>
          </a:bodyPr>
          <a:lstStyle/>
          <a:p>
            <a:pPr marL="514350" indent="-514350">
              <a:buFont typeface="+mj-lt"/>
              <a:buAutoNum type="arabicPeriod"/>
            </a:pPr>
            <a:r>
              <a:rPr lang="en-US" dirty="0">
                <a:latin typeface="Arial Nova Light" panose="020B0304020202020204" pitchFamily="34" charset="0"/>
              </a:rPr>
              <a:t>What is residential i</a:t>
            </a:r>
            <a:r>
              <a:rPr lang="en-US" b="0" i="0" dirty="0">
                <a:effectLst/>
                <a:latin typeface="Arial Nova Light" panose="020B0304020202020204" pitchFamily="34" charset="0"/>
              </a:rPr>
              <a:t>ntegration?</a:t>
            </a:r>
          </a:p>
          <a:p>
            <a:pPr marL="514350" indent="-514350">
              <a:buFont typeface="+mj-lt"/>
              <a:buAutoNum type="arabicPeriod"/>
            </a:pPr>
            <a:r>
              <a:rPr lang="en-US" dirty="0">
                <a:latin typeface="Arial Nova Light" panose="020B0304020202020204" pitchFamily="34" charset="0"/>
              </a:rPr>
              <a:t>How does integration relate to Brexit voting outcomes?</a:t>
            </a:r>
            <a:endParaRPr lang="en-US" b="0" i="0" dirty="0">
              <a:effectLst/>
              <a:latin typeface="Arial Nova Light" panose="020B0304020202020204" pitchFamily="34" charset="0"/>
            </a:endParaRPr>
          </a:p>
          <a:p>
            <a:pPr marL="514350" indent="-514350">
              <a:buFont typeface="+mj-lt"/>
              <a:buAutoNum type="arabicPeriod"/>
            </a:pPr>
            <a:r>
              <a:rPr lang="en-US" dirty="0">
                <a:latin typeface="Arial Nova Light" panose="020B0304020202020204" pitchFamily="34" charset="0"/>
              </a:rPr>
              <a:t>Does integration explain Brexit voting outcomes better than other explanations?</a:t>
            </a:r>
          </a:p>
          <a:p>
            <a:pPr marL="514350" indent="-514350">
              <a:buFont typeface="+mj-lt"/>
              <a:buAutoNum type="arabicPeriod"/>
            </a:pPr>
            <a:r>
              <a:rPr lang="en-US" dirty="0">
                <a:latin typeface="Arial Nova Light" panose="020B0304020202020204" pitchFamily="34" charset="0"/>
              </a:rPr>
              <a:t>Summary</a:t>
            </a:r>
            <a:endParaRPr lang="en-US" b="0" i="0" dirty="0">
              <a:effectLst/>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25</a:t>
            </a:fld>
            <a:endParaRPr lang="en-US"/>
          </a:p>
        </p:txBody>
      </p:sp>
      <p:sp>
        <p:nvSpPr>
          <p:cNvPr id="4" name="Title 1">
            <a:extLst>
              <a:ext uri="{FF2B5EF4-FFF2-40B4-BE49-F238E27FC236}">
                <a16:creationId xmlns:a16="http://schemas.microsoft.com/office/drawing/2014/main" id="{CCD0234B-FE17-4E49-B8A7-8A21CA9017CC}"/>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Agenda</a:t>
            </a:r>
          </a:p>
        </p:txBody>
      </p:sp>
    </p:spTree>
    <p:extLst>
      <p:ext uri="{BB962C8B-B14F-4D97-AF65-F5344CB8AC3E}">
        <p14:creationId xmlns:p14="http://schemas.microsoft.com/office/powerpoint/2010/main" val="19168320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p:txBody>
          <a:bodyPr>
            <a:normAutofit/>
          </a:bodyPr>
          <a:lstStyle/>
          <a:p>
            <a:pPr marL="514350" indent="-514350">
              <a:buFont typeface="+mj-lt"/>
              <a:buAutoNum type="arabicPeriod"/>
            </a:pPr>
            <a:r>
              <a:rPr lang="en-US" dirty="0">
                <a:latin typeface="Arial Nova Light" panose="020B0304020202020204" pitchFamily="34" charset="0"/>
              </a:rPr>
              <a:t>What is residential i</a:t>
            </a:r>
            <a:r>
              <a:rPr lang="en-US" b="0" i="0" dirty="0">
                <a:effectLst/>
                <a:latin typeface="Arial Nova Light" panose="020B0304020202020204" pitchFamily="34" charset="0"/>
              </a:rPr>
              <a:t>ntegration?</a:t>
            </a:r>
          </a:p>
          <a:p>
            <a:pPr marL="514350" indent="-514350">
              <a:buFont typeface="+mj-lt"/>
              <a:buAutoNum type="arabicPeriod"/>
            </a:pPr>
            <a:r>
              <a:rPr lang="en-US" dirty="0">
                <a:solidFill>
                  <a:schemeClr val="bg1">
                    <a:lumMod val="75000"/>
                  </a:schemeClr>
                </a:solidFill>
                <a:latin typeface="Arial Nova Light" panose="020B0304020202020204" pitchFamily="34" charset="0"/>
              </a:rPr>
              <a:t>How does integration relate to Brexit voting outcomes?</a:t>
            </a:r>
            <a:endParaRPr lang="en-US" b="0" i="0" dirty="0">
              <a:solidFill>
                <a:schemeClr val="bg1">
                  <a:lumMod val="75000"/>
                </a:schemeClr>
              </a:solidFill>
              <a:effectLst/>
              <a:latin typeface="Arial Nova Light" panose="020B0304020202020204" pitchFamily="34" charset="0"/>
            </a:endParaRPr>
          </a:p>
          <a:p>
            <a:pPr marL="514350" indent="-514350">
              <a:buFont typeface="+mj-lt"/>
              <a:buAutoNum type="arabicPeriod"/>
            </a:pPr>
            <a:r>
              <a:rPr lang="en-US" dirty="0">
                <a:solidFill>
                  <a:schemeClr val="bg1">
                    <a:lumMod val="75000"/>
                  </a:schemeClr>
                </a:solidFill>
                <a:latin typeface="Arial Nova Light" panose="020B0304020202020204" pitchFamily="34" charset="0"/>
              </a:rPr>
              <a:t>Does integration explain Brexit voting outcomes better than other explanations?</a:t>
            </a:r>
          </a:p>
          <a:p>
            <a:pPr marL="514350" indent="-514350">
              <a:buFont typeface="+mj-lt"/>
              <a:buAutoNum type="arabicPeriod"/>
            </a:pPr>
            <a:r>
              <a:rPr lang="en-US" dirty="0">
                <a:solidFill>
                  <a:schemeClr val="bg1">
                    <a:lumMod val="75000"/>
                  </a:schemeClr>
                </a:solidFill>
                <a:latin typeface="Arial Nova Light" panose="020B0304020202020204" pitchFamily="34" charset="0"/>
              </a:rPr>
              <a:t>Summary</a:t>
            </a:r>
            <a:endParaRPr lang="en-US" b="0" i="0" dirty="0">
              <a:solidFill>
                <a:schemeClr val="bg1">
                  <a:lumMod val="75000"/>
                </a:schemeClr>
              </a:solidFill>
              <a:effectLst/>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26</a:t>
            </a:fld>
            <a:endParaRPr lang="en-US"/>
          </a:p>
        </p:txBody>
      </p:sp>
      <p:sp>
        <p:nvSpPr>
          <p:cNvPr id="4" name="Title 1">
            <a:extLst>
              <a:ext uri="{FF2B5EF4-FFF2-40B4-BE49-F238E27FC236}">
                <a16:creationId xmlns:a16="http://schemas.microsoft.com/office/drawing/2014/main" id="{CCD0234B-FE17-4E49-B8A7-8A21CA9017CC}"/>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Agenda</a:t>
            </a:r>
          </a:p>
        </p:txBody>
      </p:sp>
    </p:spTree>
    <p:extLst>
      <p:ext uri="{BB962C8B-B14F-4D97-AF65-F5344CB8AC3E}">
        <p14:creationId xmlns:p14="http://schemas.microsoft.com/office/powerpoint/2010/main" val="904639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57CBBFC-E94A-4D80-82D1-5432773F04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0651" y="2128157"/>
            <a:ext cx="4463149" cy="4463149"/>
          </a:xfrm>
          <a:prstGeom prst="rect">
            <a:avLst/>
          </a:prstGeom>
        </p:spPr>
      </p:pic>
      <p:pic>
        <p:nvPicPr>
          <p:cNvPr id="7" name="Picture 6">
            <a:extLst>
              <a:ext uri="{FF2B5EF4-FFF2-40B4-BE49-F238E27FC236}">
                <a16:creationId xmlns:a16="http://schemas.microsoft.com/office/drawing/2014/main" id="{DD983BC0-A18C-4E13-B2A9-EDCCEA1D38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843" y="2862945"/>
            <a:ext cx="5554986" cy="3429003"/>
          </a:xfrm>
          <a:prstGeom prst="rect">
            <a:avLst/>
          </a:prstGeom>
        </p:spPr>
      </p:pic>
      <p:sp>
        <p:nvSpPr>
          <p:cNvPr id="8" name="Title 1">
            <a:extLst>
              <a:ext uri="{FF2B5EF4-FFF2-40B4-BE49-F238E27FC236}">
                <a16:creationId xmlns:a16="http://schemas.microsoft.com/office/drawing/2014/main" id="{D6D02C2E-6C2A-4D24-8EB2-4919A8D341D2}"/>
              </a:ext>
            </a:extLst>
          </p:cNvPr>
          <p:cNvSpPr>
            <a:spLocks noGrp="1"/>
          </p:cNvSpPr>
          <p:nvPr>
            <p:ph type="title"/>
          </p:nvPr>
        </p:nvSpPr>
        <p:spPr>
          <a:xfrm>
            <a:off x="838200" y="369454"/>
            <a:ext cx="10515600" cy="1325563"/>
          </a:xfrm>
        </p:spPr>
        <p:txBody>
          <a:bodyPr>
            <a:noAutofit/>
          </a:bodyPr>
          <a:lstStyle/>
          <a:p>
            <a:r>
              <a:rPr lang="en-US" sz="3200" dirty="0">
                <a:latin typeface="Arial Nova Light" panose="020B0304020202020204" pitchFamily="34" charset="0"/>
              </a:rPr>
              <a:t>Percentage of White British by Neighborhood (n=184,470)</a:t>
            </a:r>
          </a:p>
        </p:txBody>
      </p:sp>
      <p:sp>
        <p:nvSpPr>
          <p:cNvPr id="9" name="TextBox 8">
            <a:extLst>
              <a:ext uri="{FF2B5EF4-FFF2-40B4-BE49-F238E27FC236}">
                <a16:creationId xmlns:a16="http://schemas.microsoft.com/office/drawing/2014/main" id="{75409A9A-BB0C-4EFD-8392-F85BFE876F34}"/>
              </a:ext>
            </a:extLst>
          </p:cNvPr>
          <p:cNvSpPr txBox="1"/>
          <p:nvPr/>
        </p:nvSpPr>
        <p:spPr>
          <a:xfrm>
            <a:off x="2775858" y="2470684"/>
            <a:ext cx="2307771" cy="369332"/>
          </a:xfrm>
          <a:prstGeom prst="rect">
            <a:avLst/>
          </a:prstGeom>
          <a:noFill/>
        </p:spPr>
        <p:txBody>
          <a:bodyPr wrap="square" rtlCol="0">
            <a:spAutoFit/>
          </a:bodyPr>
          <a:lstStyle/>
          <a:p>
            <a:r>
              <a:rPr lang="en-US" dirty="0">
                <a:latin typeface="Arial Nova Light" panose="020B0304020202020204" pitchFamily="34" charset="0"/>
              </a:rPr>
              <a:t>England &amp; Wales</a:t>
            </a:r>
          </a:p>
        </p:txBody>
      </p:sp>
      <p:sp>
        <p:nvSpPr>
          <p:cNvPr id="10" name="TextBox 9">
            <a:extLst>
              <a:ext uri="{FF2B5EF4-FFF2-40B4-BE49-F238E27FC236}">
                <a16:creationId xmlns:a16="http://schemas.microsoft.com/office/drawing/2014/main" id="{E7B9DDCB-70EE-4B2F-91B8-B39F427B1375}"/>
              </a:ext>
            </a:extLst>
          </p:cNvPr>
          <p:cNvSpPr txBox="1"/>
          <p:nvPr/>
        </p:nvSpPr>
        <p:spPr>
          <a:xfrm>
            <a:off x="8763001" y="1682559"/>
            <a:ext cx="2307771" cy="369332"/>
          </a:xfrm>
          <a:prstGeom prst="rect">
            <a:avLst/>
          </a:prstGeom>
          <a:noFill/>
        </p:spPr>
        <p:txBody>
          <a:bodyPr wrap="square" rtlCol="0">
            <a:spAutoFit/>
          </a:bodyPr>
          <a:lstStyle/>
          <a:p>
            <a:r>
              <a:rPr lang="en-US" dirty="0">
                <a:latin typeface="Arial Nova Light" panose="020B0304020202020204" pitchFamily="34" charset="0"/>
              </a:rPr>
              <a:t>Scotland</a:t>
            </a:r>
          </a:p>
        </p:txBody>
      </p:sp>
      <p:sp>
        <p:nvSpPr>
          <p:cNvPr id="2" name="Slide Number Placeholder 1">
            <a:extLst>
              <a:ext uri="{FF2B5EF4-FFF2-40B4-BE49-F238E27FC236}">
                <a16:creationId xmlns:a16="http://schemas.microsoft.com/office/drawing/2014/main" id="{1435AFF7-81B0-47D3-85AB-B139BF5760B0}"/>
              </a:ext>
            </a:extLst>
          </p:cNvPr>
          <p:cNvSpPr>
            <a:spLocks noGrp="1"/>
          </p:cNvSpPr>
          <p:nvPr>
            <p:ph type="sldNum" sz="quarter" idx="12"/>
          </p:nvPr>
        </p:nvSpPr>
        <p:spPr/>
        <p:txBody>
          <a:bodyPr/>
          <a:lstStyle/>
          <a:p>
            <a:fld id="{57A0CFA6-F933-4619-ACE9-EECC023A6D01}" type="slidenum">
              <a:rPr lang="en-US" smtClean="0"/>
              <a:t>27</a:t>
            </a:fld>
            <a:endParaRPr lang="en-US"/>
          </a:p>
        </p:txBody>
      </p:sp>
    </p:spTree>
    <p:extLst>
      <p:ext uri="{BB962C8B-B14F-4D97-AF65-F5344CB8AC3E}">
        <p14:creationId xmlns:p14="http://schemas.microsoft.com/office/powerpoint/2010/main" val="36684252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278738-EF47-4A1E-ADF5-18E768CFC3C1}"/>
              </a:ext>
            </a:extLst>
          </p:cNvPr>
          <p:cNvSpPr>
            <a:spLocks noGrp="1"/>
          </p:cNvSpPr>
          <p:nvPr>
            <p:ph type="sldNum" sz="quarter" idx="12"/>
          </p:nvPr>
        </p:nvSpPr>
        <p:spPr/>
        <p:txBody>
          <a:bodyPr/>
          <a:lstStyle/>
          <a:p>
            <a:fld id="{57A0CFA6-F933-4619-ACE9-EECC023A6D01}" type="slidenum">
              <a:rPr lang="en-US" smtClean="0"/>
              <a:t>28</a:t>
            </a:fld>
            <a:endParaRPr lang="en-US"/>
          </a:p>
        </p:txBody>
      </p:sp>
      <p:pic>
        <p:nvPicPr>
          <p:cNvPr id="2052" name="Picture 4" descr="silver-segregation-chicago-dot">
            <a:extLst>
              <a:ext uri="{FF2B5EF4-FFF2-40B4-BE49-F238E27FC236}">
                <a16:creationId xmlns:a16="http://schemas.microsoft.com/office/drawing/2014/main" id="{F698BA09-8196-4DAD-895C-75C83CAD5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73137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19C280D-7227-43CF-98DF-832EE4B1138C}"/>
              </a:ext>
            </a:extLst>
          </p:cNvPr>
          <p:cNvSpPr/>
          <p:nvPr/>
        </p:nvSpPr>
        <p:spPr>
          <a:xfrm>
            <a:off x="4825999" y="1667933"/>
            <a:ext cx="1502833" cy="1574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68C7B89A-19E1-4C29-9142-F7653861DFF5}"/>
              </a:ext>
            </a:extLst>
          </p:cNvPr>
          <p:cNvSpPr txBox="1"/>
          <p:nvPr/>
        </p:nvSpPr>
        <p:spPr>
          <a:xfrm>
            <a:off x="7946224" y="2813325"/>
            <a:ext cx="3268621" cy="369332"/>
          </a:xfrm>
          <a:prstGeom prst="rect">
            <a:avLst/>
          </a:prstGeom>
          <a:noFill/>
        </p:spPr>
        <p:txBody>
          <a:bodyPr wrap="square" rtlCol="0">
            <a:spAutoFit/>
          </a:bodyPr>
          <a:lstStyle/>
          <a:p>
            <a:r>
              <a:rPr lang="en-US" dirty="0"/>
              <a:t>            </a:t>
            </a:r>
            <a:r>
              <a:rPr lang="en-US" dirty="0">
                <a:solidFill>
                  <a:schemeClr val="accent3">
                    <a:lumMod val="75000"/>
                  </a:schemeClr>
                </a:solidFill>
              </a:rPr>
              <a:t>is a diverse city overall…</a:t>
            </a:r>
          </a:p>
        </p:txBody>
      </p:sp>
      <p:sp>
        <p:nvSpPr>
          <p:cNvPr id="6" name="Rectangle 5">
            <a:extLst>
              <a:ext uri="{FF2B5EF4-FFF2-40B4-BE49-F238E27FC236}">
                <a16:creationId xmlns:a16="http://schemas.microsoft.com/office/drawing/2014/main" id="{68D250C0-B652-4C55-8A19-463F66A9D6FD}"/>
              </a:ext>
            </a:extLst>
          </p:cNvPr>
          <p:cNvSpPr/>
          <p:nvPr/>
        </p:nvSpPr>
        <p:spPr>
          <a:xfrm>
            <a:off x="6328832" y="3756010"/>
            <a:ext cx="182880" cy="182880"/>
          </a:xfrm>
          <a:prstGeom prst="rect">
            <a:avLst/>
          </a:prstGeom>
          <a:no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730A39-7929-49E3-ADFA-C66619F5A65B}"/>
              </a:ext>
            </a:extLst>
          </p:cNvPr>
          <p:cNvPicPr>
            <a:picLocks noChangeAspect="1"/>
          </p:cNvPicPr>
          <p:nvPr/>
        </p:nvPicPr>
        <p:blipFill>
          <a:blip r:embed="rId3"/>
          <a:stretch>
            <a:fillRect/>
          </a:stretch>
        </p:blipFill>
        <p:spPr>
          <a:xfrm>
            <a:off x="6578812" y="3738784"/>
            <a:ext cx="1432049" cy="245417"/>
          </a:xfrm>
          <a:prstGeom prst="rect">
            <a:avLst/>
          </a:prstGeom>
        </p:spPr>
      </p:pic>
      <p:sp>
        <p:nvSpPr>
          <p:cNvPr id="10" name="TextBox 9">
            <a:extLst>
              <a:ext uri="{FF2B5EF4-FFF2-40B4-BE49-F238E27FC236}">
                <a16:creationId xmlns:a16="http://schemas.microsoft.com/office/drawing/2014/main" id="{6607A526-03FF-4A65-A24E-021FD43BC7B1}"/>
              </a:ext>
            </a:extLst>
          </p:cNvPr>
          <p:cNvSpPr txBox="1"/>
          <p:nvPr/>
        </p:nvSpPr>
        <p:spPr>
          <a:xfrm>
            <a:off x="6491443" y="6538912"/>
            <a:ext cx="5839509" cy="253916"/>
          </a:xfrm>
          <a:prstGeom prst="rect">
            <a:avLst/>
          </a:prstGeom>
          <a:noFill/>
        </p:spPr>
        <p:txBody>
          <a:bodyPr wrap="square" rtlCol="0">
            <a:spAutoFit/>
          </a:bodyPr>
          <a:lstStyle/>
          <a:p>
            <a:r>
              <a:rPr lang="en-US" sz="1050" dirty="0"/>
              <a:t>Source: https://fivethirtyeight.com/features/the-most-diverse-cities-are-often-the-most-segregated/</a:t>
            </a:r>
          </a:p>
        </p:txBody>
      </p:sp>
    </p:spTree>
    <p:extLst>
      <p:ext uri="{BB962C8B-B14F-4D97-AF65-F5344CB8AC3E}">
        <p14:creationId xmlns:p14="http://schemas.microsoft.com/office/powerpoint/2010/main" val="40640883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B77A399-EE84-4A65-AC60-C063DF297DEB}"/>
              </a:ext>
            </a:extLst>
          </p:cNvPr>
          <p:cNvSpPr>
            <a:spLocks noGrp="1"/>
          </p:cNvSpPr>
          <p:nvPr>
            <p:ph type="sldNum" sz="quarter" idx="12"/>
          </p:nvPr>
        </p:nvSpPr>
        <p:spPr/>
        <p:txBody>
          <a:bodyPr/>
          <a:lstStyle/>
          <a:p>
            <a:fld id="{57A0CFA6-F933-4619-ACE9-EECC023A6D01}" type="slidenum">
              <a:rPr lang="en-US" smtClean="0"/>
              <a:t>29</a:t>
            </a:fld>
            <a:endParaRPr lang="en-US"/>
          </a:p>
        </p:txBody>
      </p:sp>
      <p:pic>
        <p:nvPicPr>
          <p:cNvPr id="1026" name="Picture 2" descr="silver-segregation-hydepark-dot">
            <a:extLst>
              <a:ext uri="{FF2B5EF4-FFF2-40B4-BE49-F238E27FC236}">
                <a16:creationId xmlns:a16="http://schemas.microsoft.com/office/drawing/2014/main" id="{56C6E0E5-CF7E-4729-AD3C-CA509FA21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715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6EFD091-63E2-43C7-B25A-6DE2AE190F00}"/>
              </a:ext>
            </a:extLst>
          </p:cNvPr>
          <p:cNvSpPr txBox="1"/>
          <p:nvPr/>
        </p:nvSpPr>
        <p:spPr>
          <a:xfrm>
            <a:off x="6491443" y="6538912"/>
            <a:ext cx="5839509" cy="253916"/>
          </a:xfrm>
          <a:prstGeom prst="rect">
            <a:avLst/>
          </a:prstGeom>
          <a:noFill/>
        </p:spPr>
        <p:txBody>
          <a:bodyPr wrap="square" rtlCol="0">
            <a:spAutoFit/>
          </a:bodyPr>
          <a:lstStyle/>
          <a:p>
            <a:r>
              <a:rPr lang="en-US" sz="1050" dirty="0"/>
              <a:t>Source: https://fivethirtyeight.com/features/the-most-diverse-cities-are-often-the-most-segregated/</a:t>
            </a:r>
          </a:p>
        </p:txBody>
      </p:sp>
      <p:sp>
        <p:nvSpPr>
          <p:cNvPr id="7" name="TextBox 6">
            <a:extLst>
              <a:ext uri="{FF2B5EF4-FFF2-40B4-BE49-F238E27FC236}">
                <a16:creationId xmlns:a16="http://schemas.microsoft.com/office/drawing/2014/main" id="{CDE3EC25-599A-4AAF-905A-708096D5ED43}"/>
              </a:ext>
            </a:extLst>
          </p:cNvPr>
          <p:cNvSpPr txBox="1"/>
          <p:nvPr/>
        </p:nvSpPr>
        <p:spPr>
          <a:xfrm>
            <a:off x="8553574" y="2784973"/>
            <a:ext cx="2925234" cy="646331"/>
          </a:xfrm>
          <a:prstGeom prst="rect">
            <a:avLst/>
          </a:prstGeom>
          <a:noFill/>
        </p:spPr>
        <p:txBody>
          <a:bodyPr wrap="square" rtlCol="0">
            <a:spAutoFit/>
          </a:bodyPr>
          <a:lstStyle/>
          <a:p>
            <a:r>
              <a:rPr lang="en-US" sz="1800" dirty="0">
                <a:solidFill>
                  <a:schemeClr val="accent3">
                    <a:lumMod val="75000"/>
                  </a:schemeClr>
                </a:solidFill>
              </a:rPr>
              <a:t>… but its neighborhoods are segregated</a:t>
            </a:r>
            <a:endParaRPr lang="en-US" dirty="0"/>
          </a:p>
        </p:txBody>
      </p:sp>
      <p:sp>
        <p:nvSpPr>
          <p:cNvPr id="2" name="Rectangle 1">
            <a:extLst>
              <a:ext uri="{FF2B5EF4-FFF2-40B4-BE49-F238E27FC236}">
                <a16:creationId xmlns:a16="http://schemas.microsoft.com/office/drawing/2014/main" id="{4F378D74-5A3D-4997-9C96-4D8F2377D2A2}"/>
              </a:ext>
            </a:extLst>
          </p:cNvPr>
          <p:cNvSpPr/>
          <p:nvPr/>
        </p:nvSpPr>
        <p:spPr>
          <a:xfrm>
            <a:off x="3936430" y="2665291"/>
            <a:ext cx="902099" cy="885697"/>
          </a:xfrm>
          <a:prstGeom prst="rect">
            <a:avLst/>
          </a:prstGeom>
          <a:noFill/>
          <a:ln w="28575"/>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5471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978-782E-4120-95CC-BC38AB13861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046083DA-C0F8-4BEF-97F0-6FABCD1DC072}"/>
              </a:ext>
            </a:extLst>
          </p:cNvPr>
          <p:cNvSpPr>
            <a:spLocks noGrp="1"/>
          </p:cNvSpPr>
          <p:nvPr>
            <p:ph idx="1"/>
          </p:nvPr>
        </p:nvSpPr>
        <p:spPr/>
        <p:txBody>
          <a:bodyPr>
            <a:normAutofit/>
          </a:bodyPr>
          <a:lstStyle/>
          <a:p>
            <a:pPr marL="514350" indent="-514350">
              <a:buFont typeface="+mj-lt"/>
              <a:buAutoNum type="arabicPeriod"/>
            </a:pPr>
            <a:r>
              <a:rPr lang="en-US" dirty="0"/>
              <a:t>motivation - identifying the problem</a:t>
            </a:r>
          </a:p>
          <a:p>
            <a:pPr marL="514350" indent="-514350">
              <a:buFont typeface="+mj-lt"/>
              <a:buAutoNum type="arabicPeriod"/>
            </a:pPr>
            <a:r>
              <a:rPr lang="en-US" dirty="0"/>
              <a:t>hypotheses </a:t>
            </a:r>
          </a:p>
          <a:p>
            <a:pPr marL="514350" indent="-514350">
              <a:buFont typeface="+mj-lt"/>
              <a:buAutoNum type="arabicPeriod"/>
            </a:pPr>
            <a:r>
              <a:rPr lang="en-US" dirty="0"/>
              <a:t>methodology</a:t>
            </a:r>
          </a:p>
          <a:p>
            <a:pPr marL="514350" indent="-514350">
              <a:buFont typeface="+mj-lt"/>
              <a:buAutoNum type="arabicPeriod"/>
            </a:pPr>
            <a:r>
              <a:rPr lang="en-US" dirty="0"/>
              <a:t>results and inferences</a:t>
            </a:r>
          </a:p>
          <a:p>
            <a:pPr marL="914400" lvl="2" indent="0">
              <a:buNone/>
            </a:pPr>
            <a:endParaRPr lang="en-US" dirty="0"/>
          </a:p>
          <a:p>
            <a:pPr marL="914400" lvl="2"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3</a:t>
            </a:fld>
            <a:endParaRPr lang="en-US"/>
          </a:p>
        </p:txBody>
      </p:sp>
    </p:spTree>
    <p:extLst>
      <p:ext uri="{BB962C8B-B14F-4D97-AF65-F5344CB8AC3E}">
        <p14:creationId xmlns:p14="http://schemas.microsoft.com/office/powerpoint/2010/main" val="41282971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6278738-EF47-4A1E-ADF5-18E768CFC3C1}"/>
              </a:ext>
            </a:extLst>
          </p:cNvPr>
          <p:cNvSpPr>
            <a:spLocks noGrp="1"/>
          </p:cNvSpPr>
          <p:nvPr>
            <p:ph type="sldNum" sz="quarter" idx="12"/>
          </p:nvPr>
        </p:nvSpPr>
        <p:spPr/>
        <p:txBody>
          <a:bodyPr/>
          <a:lstStyle/>
          <a:p>
            <a:fld id="{57A0CFA6-F933-4619-ACE9-EECC023A6D01}" type="slidenum">
              <a:rPr lang="en-US" smtClean="0"/>
              <a:t>30</a:t>
            </a:fld>
            <a:endParaRPr lang="en-US"/>
          </a:p>
        </p:txBody>
      </p:sp>
      <p:pic>
        <p:nvPicPr>
          <p:cNvPr id="2052" name="Picture 4" descr="silver-segregation-chicago-dot">
            <a:extLst>
              <a:ext uri="{FF2B5EF4-FFF2-40B4-BE49-F238E27FC236}">
                <a16:creationId xmlns:a16="http://schemas.microsoft.com/office/drawing/2014/main" id="{F698BA09-8196-4DAD-895C-75C83CAD5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731375"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19C280D-7227-43CF-98DF-832EE4B1138C}"/>
              </a:ext>
            </a:extLst>
          </p:cNvPr>
          <p:cNvSpPr/>
          <p:nvPr/>
        </p:nvSpPr>
        <p:spPr>
          <a:xfrm>
            <a:off x="4825999" y="1667933"/>
            <a:ext cx="1502833" cy="1574800"/>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a:extLst>
              <a:ext uri="{FF2B5EF4-FFF2-40B4-BE49-F238E27FC236}">
                <a16:creationId xmlns:a16="http://schemas.microsoft.com/office/drawing/2014/main" id="{68C7B89A-19E1-4C29-9142-F7653861DFF5}"/>
              </a:ext>
            </a:extLst>
          </p:cNvPr>
          <p:cNvSpPr txBox="1"/>
          <p:nvPr/>
        </p:nvSpPr>
        <p:spPr>
          <a:xfrm>
            <a:off x="8643744" y="2828835"/>
            <a:ext cx="3099939" cy="1200329"/>
          </a:xfrm>
          <a:prstGeom prst="rect">
            <a:avLst/>
          </a:prstGeom>
          <a:noFill/>
        </p:spPr>
        <p:txBody>
          <a:bodyPr wrap="square" rtlCol="0">
            <a:spAutoFit/>
          </a:bodyPr>
          <a:lstStyle/>
          <a:p>
            <a:r>
              <a:rPr lang="en-US" dirty="0">
                <a:solidFill>
                  <a:schemeClr val="accent3">
                    <a:lumMod val="75000"/>
                  </a:schemeClr>
                </a:solidFill>
              </a:rPr>
              <a:t>is diverse but segregated i.e., it</a:t>
            </a:r>
          </a:p>
          <a:p>
            <a:r>
              <a:rPr lang="en-US" b="1" dirty="0">
                <a:solidFill>
                  <a:schemeClr val="accent3">
                    <a:lumMod val="75000"/>
                  </a:schemeClr>
                </a:solidFill>
              </a:rPr>
              <a:t>underachieves its potential to integrate its population</a:t>
            </a:r>
          </a:p>
          <a:p>
            <a:endParaRPr lang="en-US" b="1" dirty="0">
              <a:solidFill>
                <a:schemeClr val="accent3">
                  <a:lumMod val="75000"/>
                </a:schemeClr>
              </a:solidFill>
            </a:endParaRPr>
          </a:p>
        </p:txBody>
      </p:sp>
      <p:sp>
        <p:nvSpPr>
          <p:cNvPr id="6" name="Rectangle 5">
            <a:extLst>
              <a:ext uri="{FF2B5EF4-FFF2-40B4-BE49-F238E27FC236}">
                <a16:creationId xmlns:a16="http://schemas.microsoft.com/office/drawing/2014/main" id="{68D250C0-B652-4C55-8A19-463F66A9D6FD}"/>
              </a:ext>
            </a:extLst>
          </p:cNvPr>
          <p:cNvSpPr/>
          <p:nvPr/>
        </p:nvSpPr>
        <p:spPr>
          <a:xfrm>
            <a:off x="6328832" y="3756010"/>
            <a:ext cx="182880" cy="182880"/>
          </a:xfrm>
          <a:prstGeom prst="rect">
            <a:avLst/>
          </a:prstGeom>
          <a:noFill/>
          <a:ln w="38100"/>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730A39-7929-49E3-ADFA-C66619F5A65B}"/>
              </a:ext>
            </a:extLst>
          </p:cNvPr>
          <p:cNvPicPr>
            <a:picLocks noChangeAspect="1"/>
          </p:cNvPicPr>
          <p:nvPr/>
        </p:nvPicPr>
        <p:blipFill>
          <a:blip r:embed="rId3"/>
          <a:stretch>
            <a:fillRect/>
          </a:stretch>
        </p:blipFill>
        <p:spPr>
          <a:xfrm>
            <a:off x="6578812" y="3738784"/>
            <a:ext cx="1432049" cy="245417"/>
          </a:xfrm>
          <a:prstGeom prst="rect">
            <a:avLst/>
          </a:prstGeom>
        </p:spPr>
      </p:pic>
      <p:sp>
        <p:nvSpPr>
          <p:cNvPr id="10" name="TextBox 9">
            <a:extLst>
              <a:ext uri="{FF2B5EF4-FFF2-40B4-BE49-F238E27FC236}">
                <a16:creationId xmlns:a16="http://schemas.microsoft.com/office/drawing/2014/main" id="{6607A526-03FF-4A65-A24E-021FD43BC7B1}"/>
              </a:ext>
            </a:extLst>
          </p:cNvPr>
          <p:cNvSpPr txBox="1"/>
          <p:nvPr/>
        </p:nvSpPr>
        <p:spPr>
          <a:xfrm>
            <a:off x="6491443" y="6538912"/>
            <a:ext cx="5839509" cy="253916"/>
          </a:xfrm>
          <a:prstGeom prst="rect">
            <a:avLst/>
          </a:prstGeom>
          <a:noFill/>
        </p:spPr>
        <p:txBody>
          <a:bodyPr wrap="square" rtlCol="0">
            <a:spAutoFit/>
          </a:bodyPr>
          <a:lstStyle/>
          <a:p>
            <a:r>
              <a:rPr lang="en-US" sz="1050" dirty="0"/>
              <a:t>Source: https://fivethirtyeight.com/features/the-most-diverse-cities-are-often-the-most-segregated/</a:t>
            </a:r>
          </a:p>
        </p:txBody>
      </p:sp>
    </p:spTree>
    <p:extLst>
      <p:ext uri="{BB962C8B-B14F-4D97-AF65-F5344CB8AC3E}">
        <p14:creationId xmlns:p14="http://schemas.microsoft.com/office/powerpoint/2010/main" val="37949001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293E6D60-DF1F-4846-BBAD-93A086306293}"/>
              </a:ext>
            </a:extLst>
          </p:cNvPr>
          <p:cNvGraphicFramePr>
            <a:graphicFrameLocks noGrp="1"/>
          </p:cNvGraphicFramePr>
          <p:nvPr>
            <p:ph idx="1"/>
            <p:extLst>
              <p:ext uri="{D42A27DB-BD31-4B8C-83A1-F6EECF244321}">
                <p14:modId xmlns:p14="http://schemas.microsoft.com/office/powerpoint/2010/main" val="3882521016"/>
              </p:ext>
            </p:extLst>
          </p:nvPr>
        </p:nvGraphicFramePr>
        <p:xfrm>
          <a:off x="930728" y="1743166"/>
          <a:ext cx="10550528" cy="2931160"/>
        </p:xfrm>
        <a:graphic>
          <a:graphicData uri="http://schemas.openxmlformats.org/drawingml/2006/table">
            <a:tbl>
              <a:tblPr firstRow="1" bandRow="1">
                <a:tableStyleId>{5940675A-B579-460E-94D1-54222C63F5DA}</a:tableStyleId>
              </a:tblPr>
              <a:tblGrid>
                <a:gridCol w="2260827">
                  <a:extLst>
                    <a:ext uri="{9D8B030D-6E8A-4147-A177-3AD203B41FA5}">
                      <a16:colId xmlns:a16="http://schemas.microsoft.com/office/drawing/2014/main" val="318271869"/>
                    </a:ext>
                  </a:extLst>
                </a:gridCol>
                <a:gridCol w="8289701">
                  <a:extLst>
                    <a:ext uri="{9D8B030D-6E8A-4147-A177-3AD203B41FA5}">
                      <a16:colId xmlns:a16="http://schemas.microsoft.com/office/drawing/2014/main" val="4028696842"/>
                    </a:ext>
                  </a:extLst>
                </a:gridCol>
              </a:tblGrid>
              <a:tr h="370840">
                <a:tc>
                  <a:txBody>
                    <a:bodyPr/>
                    <a:lstStyle/>
                    <a:p>
                      <a:pPr algn="r"/>
                      <a:r>
                        <a:rPr lang="en-US" dirty="0">
                          <a:latin typeface="Arial Nova Light" panose="020B0304020202020204" pitchFamily="34" charset="0"/>
                        </a:rPr>
                        <a:t>Local Authority District (LAD)</a:t>
                      </a:r>
                    </a:p>
                  </a:txBody>
                  <a:tcPr>
                    <a:solidFill>
                      <a:schemeClr val="bg1"/>
                    </a:solidFill>
                  </a:tcPr>
                </a:tc>
                <a:tc>
                  <a:txBody>
                    <a:bodyPr/>
                    <a:lstStyle/>
                    <a:p>
                      <a:r>
                        <a:rPr lang="en-US" dirty="0">
                          <a:latin typeface="Arial Nova Light" panose="020B0304020202020204" pitchFamily="34" charset="0"/>
                        </a:rPr>
                        <a:t>High-level geographic area with populations 20,000 - 200,000. (n = 382: 326 England, 32 Scotland, 22 Wales, 1 Northern Ireland, 1 Gibraltar)</a:t>
                      </a:r>
                    </a:p>
                  </a:txBody>
                  <a:tcPr>
                    <a:solidFill>
                      <a:schemeClr val="bg1"/>
                    </a:solidFill>
                  </a:tcPr>
                </a:tc>
                <a:extLst>
                  <a:ext uri="{0D108BD9-81ED-4DB2-BD59-A6C34878D82A}">
                    <a16:rowId xmlns:a16="http://schemas.microsoft.com/office/drawing/2014/main" val="3240759210"/>
                  </a:ext>
                </a:extLst>
              </a:tr>
              <a:tr h="370840">
                <a:tc>
                  <a:txBody>
                    <a:bodyPr/>
                    <a:lstStyle/>
                    <a:p>
                      <a:pPr algn="r"/>
                      <a:r>
                        <a:rPr lang="en-US" dirty="0">
                          <a:latin typeface="Arial Nova Light" panose="020B0304020202020204" pitchFamily="34" charset="0"/>
                        </a:rPr>
                        <a:t>Output Authority (OA)</a:t>
                      </a:r>
                    </a:p>
                  </a:txBody>
                  <a:tcPr>
                    <a:solidFill>
                      <a:schemeClr val="bg1"/>
                    </a:solidFill>
                  </a:tcPr>
                </a:tc>
                <a:tc>
                  <a:txBody>
                    <a:bodyPr/>
                    <a:lstStyle/>
                    <a:p>
                      <a:r>
                        <a:rPr lang="en-US" dirty="0">
                          <a:latin typeface="Arial Nova Light" panose="020B0304020202020204" pitchFamily="34" charset="0"/>
                        </a:rPr>
                        <a:t>Low level geographic area with populations ~125. (171,372 England; 46,351 Scotland; 10,036 Wales; NI &amp; </a:t>
                      </a:r>
                      <a:r>
                        <a:rPr lang="en-US" dirty="0" err="1">
                          <a:latin typeface="Arial Nova Light" panose="020B0304020202020204" pitchFamily="34" charset="0"/>
                        </a:rPr>
                        <a:t>Gilbraltar</a:t>
                      </a:r>
                      <a:r>
                        <a:rPr lang="en-US" dirty="0">
                          <a:latin typeface="Arial Nova Light" panose="020B0304020202020204" pitchFamily="34" charset="0"/>
                        </a:rPr>
                        <a:t> …)</a:t>
                      </a:r>
                    </a:p>
                  </a:txBody>
                  <a:tcPr>
                    <a:solidFill>
                      <a:schemeClr val="bg1"/>
                    </a:solidFill>
                  </a:tcPr>
                </a:tc>
                <a:extLst>
                  <a:ext uri="{0D108BD9-81ED-4DB2-BD59-A6C34878D82A}">
                    <a16:rowId xmlns:a16="http://schemas.microsoft.com/office/drawing/2014/main" val="3929777189"/>
                  </a:ext>
                </a:extLst>
              </a:tr>
              <a:tr h="370840">
                <a:tc>
                  <a:txBody>
                    <a:bodyPr/>
                    <a:lstStyle/>
                    <a:p>
                      <a:pPr algn="r"/>
                      <a:r>
                        <a:rPr lang="en-US" dirty="0">
                          <a:latin typeface="Arial Nova Light" panose="020B0304020202020204" pitchFamily="34" charset="0"/>
                        </a:rPr>
                        <a:t>LAD Diversity </a:t>
                      </a:r>
                    </a:p>
                  </a:txBody>
                  <a:tcPr>
                    <a:solidFill>
                      <a:schemeClr val="bg1"/>
                    </a:solidFill>
                  </a:tcPr>
                </a:tc>
                <a:tc>
                  <a:txBody>
                    <a:bodyPr/>
                    <a:lstStyle/>
                    <a:p>
                      <a:r>
                        <a:rPr lang="en-US" i="1" dirty="0">
                          <a:latin typeface="Arial Nova Light" panose="020B0304020202020204" pitchFamily="34" charset="0"/>
                        </a:rPr>
                        <a:t>What percent of the people belong to a different racial group?</a:t>
                      </a:r>
                      <a:r>
                        <a:rPr lang="en-US" dirty="0">
                          <a:latin typeface="Arial Nova Light" panose="020B0304020202020204" pitchFamily="34" charset="0"/>
                        </a:rPr>
                        <a:t> [0,0.5].  </a:t>
                      </a:r>
                    </a:p>
                  </a:txBody>
                  <a:tcPr>
                    <a:solidFill>
                      <a:schemeClr val="bg1"/>
                    </a:solidFill>
                  </a:tcPr>
                </a:tc>
                <a:extLst>
                  <a:ext uri="{0D108BD9-81ED-4DB2-BD59-A6C34878D82A}">
                    <a16:rowId xmlns:a16="http://schemas.microsoft.com/office/drawing/2014/main" val="2462792773"/>
                  </a:ext>
                </a:extLst>
              </a:tr>
              <a:tr h="370840">
                <a:tc>
                  <a:txBody>
                    <a:bodyPr/>
                    <a:lstStyle/>
                    <a:p>
                      <a:pPr algn="r"/>
                      <a:r>
                        <a:rPr lang="en-US" dirty="0">
                          <a:latin typeface="Arial Nova Light" panose="020B0304020202020204" pitchFamily="34" charset="0"/>
                        </a:rPr>
                        <a:t>OA Diversity</a:t>
                      </a:r>
                    </a:p>
                  </a:txBody>
                  <a:tcPr>
                    <a:solidFill>
                      <a:schemeClr val="bg1"/>
                    </a:solidFill>
                  </a:tcPr>
                </a:tc>
                <a:tc>
                  <a:txBody>
                    <a:bodyPr/>
                    <a:lstStyle/>
                    <a:p>
                      <a:r>
                        <a:rPr lang="en-US" i="1" dirty="0">
                          <a:latin typeface="Arial Nova Light" panose="020B0304020202020204" pitchFamily="34" charset="0"/>
                        </a:rPr>
                        <a:t>For an average resident in the LAD, what percent of the people in her neighborhood belong to a different racial group? </a:t>
                      </a:r>
                      <a:r>
                        <a:rPr lang="en-US" i="0" dirty="0">
                          <a:latin typeface="Arial Nova Light" panose="020B0304020202020204" pitchFamily="34" charset="0"/>
                        </a:rPr>
                        <a:t>[0,lim(DD)]</a:t>
                      </a:r>
                    </a:p>
                  </a:txBody>
                  <a:tcPr>
                    <a:solidFill>
                      <a:schemeClr val="bg1"/>
                    </a:solidFill>
                  </a:tcPr>
                </a:tc>
                <a:extLst>
                  <a:ext uri="{0D108BD9-81ED-4DB2-BD59-A6C34878D82A}">
                    <a16:rowId xmlns:a16="http://schemas.microsoft.com/office/drawing/2014/main" val="3159549440"/>
                  </a:ext>
                </a:extLst>
              </a:tr>
              <a:tr h="370840">
                <a:tc>
                  <a:txBody>
                    <a:bodyPr/>
                    <a:lstStyle/>
                    <a:p>
                      <a:pPr algn="r"/>
                      <a:r>
                        <a:rPr lang="en-US" b="1" dirty="0">
                          <a:latin typeface="Arial Nova Light" panose="020B0304020202020204" pitchFamily="34" charset="0"/>
                        </a:rPr>
                        <a:t>Integration</a:t>
                      </a:r>
                    </a:p>
                  </a:txBody>
                  <a:tcPr>
                    <a:noFill/>
                  </a:tcPr>
                </a:tc>
                <a:tc>
                  <a:txBody>
                    <a:bodyPr/>
                    <a:lstStyle/>
                    <a:p>
                      <a:r>
                        <a:rPr lang="en-US" dirty="0">
                          <a:latin typeface="Arial Nova Light" panose="020B0304020202020204" pitchFamily="34" charset="0"/>
                        </a:rPr>
                        <a:t>The extent to which a borough is composed of neighborhoods on average more diverse than the expected level of neighborhood diversity. </a:t>
                      </a:r>
                    </a:p>
                  </a:txBody>
                  <a:tcPr>
                    <a:noFill/>
                  </a:tcPr>
                </a:tc>
                <a:extLst>
                  <a:ext uri="{0D108BD9-81ED-4DB2-BD59-A6C34878D82A}">
                    <a16:rowId xmlns:a16="http://schemas.microsoft.com/office/drawing/2014/main" val="2347488817"/>
                  </a:ext>
                </a:extLst>
              </a:tr>
            </a:tbl>
          </a:graphicData>
        </a:graphic>
      </p:graphicFrame>
      <p:sp>
        <p:nvSpPr>
          <p:cNvPr id="7" name="Title 1">
            <a:extLst>
              <a:ext uri="{FF2B5EF4-FFF2-40B4-BE49-F238E27FC236}">
                <a16:creationId xmlns:a16="http://schemas.microsoft.com/office/drawing/2014/main" id="{0689DB96-EA58-4F71-962B-ED87129A508B}"/>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Key Terms</a:t>
            </a:r>
          </a:p>
        </p:txBody>
      </p:sp>
      <p:sp>
        <p:nvSpPr>
          <p:cNvPr id="2" name="Slide Number Placeholder 1">
            <a:extLst>
              <a:ext uri="{FF2B5EF4-FFF2-40B4-BE49-F238E27FC236}">
                <a16:creationId xmlns:a16="http://schemas.microsoft.com/office/drawing/2014/main" id="{26E3B2A5-48BB-446A-A4CB-53544323E7C3}"/>
              </a:ext>
            </a:extLst>
          </p:cNvPr>
          <p:cNvSpPr>
            <a:spLocks noGrp="1"/>
          </p:cNvSpPr>
          <p:nvPr>
            <p:ph type="sldNum" sz="quarter" idx="12"/>
          </p:nvPr>
        </p:nvSpPr>
        <p:spPr/>
        <p:txBody>
          <a:bodyPr/>
          <a:lstStyle/>
          <a:p>
            <a:fld id="{57A0CFA6-F933-4619-ACE9-EECC023A6D01}" type="slidenum">
              <a:rPr lang="en-US" smtClean="0"/>
              <a:t>31</a:t>
            </a:fld>
            <a:endParaRPr lang="en-US"/>
          </a:p>
        </p:txBody>
      </p:sp>
    </p:spTree>
    <p:extLst>
      <p:ext uri="{BB962C8B-B14F-4D97-AF65-F5344CB8AC3E}">
        <p14:creationId xmlns:p14="http://schemas.microsoft.com/office/powerpoint/2010/main" val="2175296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3E30EC-DCE5-417C-848D-9826EA3BC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0936" y="872012"/>
            <a:ext cx="5400000" cy="5400000"/>
          </a:xfrm>
          <a:prstGeom prst="rect">
            <a:avLst/>
          </a:prstGeom>
        </p:spPr>
      </p:pic>
      <p:sp>
        <p:nvSpPr>
          <p:cNvPr id="5" name="TextBox 4">
            <a:extLst>
              <a:ext uri="{FF2B5EF4-FFF2-40B4-BE49-F238E27FC236}">
                <a16:creationId xmlns:a16="http://schemas.microsoft.com/office/drawing/2014/main" id="{7B0BB5B7-361D-44DB-831D-D88C5ABB941B}"/>
              </a:ext>
            </a:extLst>
          </p:cNvPr>
          <p:cNvSpPr txBox="1"/>
          <p:nvPr/>
        </p:nvSpPr>
        <p:spPr>
          <a:xfrm>
            <a:off x="358252" y="1818343"/>
            <a:ext cx="5105399" cy="2308324"/>
          </a:xfrm>
          <a:prstGeom prst="rect">
            <a:avLst/>
          </a:prstGeom>
          <a:noFill/>
        </p:spPr>
        <p:txBody>
          <a:bodyPr wrap="square" rtlCol="0">
            <a:spAutoFit/>
          </a:bodyPr>
          <a:lstStyle/>
          <a:p>
            <a:r>
              <a:rPr lang="en-US" sz="2400" b="1" dirty="0">
                <a:latin typeface="Arial Nova Light" panose="020B0304020202020204" pitchFamily="34" charset="0"/>
              </a:rPr>
              <a:t>Integration </a:t>
            </a:r>
            <a:r>
              <a:rPr lang="en-US" sz="2400" dirty="0">
                <a:latin typeface="Arial Nova Light" panose="020B0304020202020204" pitchFamily="34" charset="0"/>
              </a:rPr>
              <a:t>:</a:t>
            </a:r>
            <a:r>
              <a:rPr lang="en-US" sz="2400" b="1" dirty="0">
                <a:latin typeface="Arial Nova Light" panose="020B0304020202020204" pitchFamily="34" charset="0"/>
              </a:rPr>
              <a:t> </a:t>
            </a:r>
            <a:r>
              <a:rPr lang="en-US" sz="2400" dirty="0">
                <a:latin typeface="Arial Nova Light" panose="020B0304020202020204" pitchFamily="34" charset="0"/>
              </a:rPr>
              <a:t>how far does the diversity of surrounding neighborhoods differ from LADs with similar overall diversity?</a:t>
            </a:r>
          </a:p>
          <a:p>
            <a:endParaRPr lang="en-US" sz="2400" i="1" dirty="0">
              <a:latin typeface="Arial Nova Light" panose="020B0304020202020204" pitchFamily="34" charset="0"/>
            </a:endParaRPr>
          </a:p>
          <a:p>
            <a:endParaRPr lang="en-US" sz="2400" i="1" dirty="0">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956486A7-5143-461D-B077-CEC6A0951600}"/>
              </a:ext>
            </a:extLst>
          </p:cNvPr>
          <p:cNvSpPr>
            <a:spLocks noGrp="1"/>
          </p:cNvSpPr>
          <p:nvPr>
            <p:ph type="sldNum" sz="quarter" idx="12"/>
          </p:nvPr>
        </p:nvSpPr>
        <p:spPr/>
        <p:txBody>
          <a:bodyPr/>
          <a:lstStyle/>
          <a:p>
            <a:fld id="{57A0CFA6-F933-4619-ACE9-EECC023A6D01}" type="slidenum">
              <a:rPr lang="en-US" smtClean="0"/>
              <a:t>32</a:t>
            </a:fld>
            <a:endParaRPr lang="en-US"/>
          </a:p>
        </p:txBody>
      </p:sp>
      <p:pic>
        <p:nvPicPr>
          <p:cNvPr id="6" name="Picture 5">
            <a:extLst>
              <a:ext uri="{FF2B5EF4-FFF2-40B4-BE49-F238E27FC236}">
                <a16:creationId xmlns:a16="http://schemas.microsoft.com/office/drawing/2014/main" id="{0EE13B01-91D8-4F27-A43D-C36BF4E437BA}"/>
              </a:ext>
            </a:extLst>
          </p:cNvPr>
          <p:cNvPicPr>
            <a:picLocks noChangeAspect="1"/>
          </p:cNvPicPr>
          <p:nvPr/>
        </p:nvPicPr>
        <p:blipFill>
          <a:blip r:embed="rId3"/>
          <a:stretch>
            <a:fillRect/>
          </a:stretch>
        </p:blipFill>
        <p:spPr>
          <a:xfrm>
            <a:off x="9449978" y="4103423"/>
            <a:ext cx="934390" cy="267251"/>
          </a:xfrm>
          <a:prstGeom prst="rect">
            <a:avLst/>
          </a:prstGeom>
        </p:spPr>
      </p:pic>
      <p:sp>
        <p:nvSpPr>
          <p:cNvPr id="7" name="TextBox 6">
            <a:extLst>
              <a:ext uri="{FF2B5EF4-FFF2-40B4-BE49-F238E27FC236}">
                <a16:creationId xmlns:a16="http://schemas.microsoft.com/office/drawing/2014/main" id="{ABD4B064-8547-467E-B325-D4F60C748B16}"/>
              </a:ext>
            </a:extLst>
          </p:cNvPr>
          <p:cNvSpPr txBox="1"/>
          <p:nvPr/>
        </p:nvSpPr>
        <p:spPr>
          <a:xfrm>
            <a:off x="4473635" y="3349548"/>
            <a:ext cx="3099939" cy="923330"/>
          </a:xfrm>
          <a:prstGeom prst="rect">
            <a:avLst/>
          </a:prstGeom>
          <a:noFill/>
        </p:spPr>
        <p:txBody>
          <a:bodyPr wrap="square" rtlCol="0">
            <a:spAutoFit/>
          </a:bodyPr>
          <a:lstStyle/>
          <a:p>
            <a:pPr algn="r"/>
            <a:r>
              <a:rPr lang="en-US" dirty="0">
                <a:solidFill>
                  <a:schemeClr val="accent3"/>
                </a:solidFill>
              </a:rPr>
              <a:t>Laredo TX, </a:t>
            </a:r>
          </a:p>
          <a:p>
            <a:pPr algn="r"/>
            <a:r>
              <a:rPr lang="en-US" dirty="0">
                <a:solidFill>
                  <a:schemeClr val="accent3"/>
                </a:solidFill>
              </a:rPr>
              <a:t>Scottsdale AZ, </a:t>
            </a:r>
          </a:p>
          <a:p>
            <a:pPr algn="r"/>
            <a:r>
              <a:rPr lang="en-US" dirty="0">
                <a:solidFill>
                  <a:schemeClr val="accent3"/>
                </a:solidFill>
              </a:rPr>
              <a:t>etc.</a:t>
            </a:r>
          </a:p>
        </p:txBody>
      </p:sp>
      <p:sp>
        <p:nvSpPr>
          <p:cNvPr id="3" name="TextBox 2">
            <a:extLst>
              <a:ext uri="{FF2B5EF4-FFF2-40B4-BE49-F238E27FC236}">
                <a16:creationId xmlns:a16="http://schemas.microsoft.com/office/drawing/2014/main" id="{86951E6C-E4EA-4100-97E4-270D065D50E7}"/>
              </a:ext>
            </a:extLst>
          </p:cNvPr>
          <p:cNvSpPr txBox="1"/>
          <p:nvPr/>
        </p:nvSpPr>
        <p:spPr>
          <a:xfrm>
            <a:off x="7934367" y="6067909"/>
            <a:ext cx="1699439" cy="276999"/>
          </a:xfrm>
          <a:prstGeom prst="rect">
            <a:avLst/>
          </a:prstGeom>
          <a:solidFill>
            <a:schemeClr val="bg1"/>
          </a:solidFill>
        </p:spPr>
        <p:txBody>
          <a:bodyPr wrap="square" rtlCol="0">
            <a:spAutoFit/>
          </a:bodyPr>
          <a:lstStyle/>
          <a:p>
            <a:r>
              <a:rPr lang="en-US" sz="1200" dirty="0">
                <a:latin typeface="Times New Roman" panose="02020603050405020304" pitchFamily="18" charset="0"/>
                <a:cs typeface="Times New Roman" panose="02020603050405020304" pitchFamily="18" charset="0"/>
              </a:rPr>
              <a:t>LAD Diversity</a:t>
            </a:r>
          </a:p>
        </p:txBody>
      </p:sp>
    </p:spTree>
    <p:extLst>
      <p:ext uri="{BB962C8B-B14F-4D97-AF65-F5344CB8AC3E}">
        <p14:creationId xmlns:p14="http://schemas.microsoft.com/office/powerpoint/2010/main" val="23001770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p:txBody>
          <a:bodyPr>
            <a:normAutofit/>
          </a:bodyPr>
          <a:lstStyle/>
          <a:p>
            <a:pPr marL="514350" indent="-514350">
              <a:buFont typeface="+mj-lt"/>
              <a:buAutoNum type="arabicPeriod"/>
            </a:pPr>
            <a:r>
              <a:rPr lang="en-US" dirty="0">
                <a:solidFill>
                  <a:schemeClr val="bg1">
                    <a:lumMod val="75000"/>
                  </a:schemeClr>
                </a:solidFill>
                <a:latin typeface="Arial Nova Light" panose="020B0304020202020204" pitchFamily="34" charset="0"/>
              </a:rPr>
              <a:t>What is residential i</a:t>
            </a:r>
            <a:r>
              <a:rPr lang="en-US" b="0" i="0" dirty="0">
                <a:solidFill>
                  <a:schemeClr val="bg1">
                    <a:lumMod val="75000"/>
                  </a:schemeClr>
                </a:solidFill>
                <a:effectLst/>
                <a:latin typeface="Arial Nova Light" panose="020B0304020202020204" pitchFamily="34" charset="0"/>
              </a:rPr>
              <a:t>ntegration?</a:t>
            </a:r>
          </a:p>
          <a:p>
            <a:pPr marL="514350" indent="-514350">
              <a:buFont typeface="+mj-lt"/>
              <a:buAutoNum type="arabicPeriod"/>
            </a:pPr>
            <a:r>
              <a:rPr lang="en-US" dirty="0">
                <a:latin typeface="Arial Nova Light" panose="020B0304020202020204" pitchFamily="34" charset="0"/>
              </a:rPr>
              <a:t>How does integration relate to Brexit voting outcomes?</a:t>
            </a:r>
            <a:endParaRPr lang="en-US" b="0" i="0" dirty="0">
              <a:effectLst/>
              <a:latin typeface="Arial Nova Light" panose="020B0304020202020204" pitchFamily="34" charset="0"/>
            </a:endParaRPr>
          </a:p>
          <a:p>
            <a:pPr marL="514350" indent="-514350">
              <a:buFont typeface="+mj-lt"/>
              <a:buAutoNum type="arabicPeriod"/>
            </a:pPr>
            <a:r>
              <a:rPr lang="en-US" dirty="0">
                <a:solidFill>
                  <a:schemeClr val="bg1">
                    <a:lumMod val="75000"/>
                  </a:schemeClr>
                </a:solidFill>
                <a:latin typeface="Arial Nova Light" panose="020B0304020202020204" pitchFamily="34" charset="0"/>
              </a:rPr>
              <a:t>Does integration explain Brexit voting outcomes better than other explanations?</a:t>
            </a:r>
          </a:p>
          <a:p>
            <a:pPr marL="514350" indent="-514350">
              <a:buFont typeface="+mj-lt"/>
              <a:buAutoNum type="arabicPeriod"/>
            </a:pPr>
            <a:r>
              <a:rPr lang="en-US" dirty="0">
                <a:solidFill>
                  <a:schemeClr val="bg1">
                    <a:lumMod val="75000"/>
                  </a:schemeClr>
                </a:solidFill>
                <a:latin typeface="Arial Nova Light" panose="020B0304020202020204" pitchFamily="34" charset="0"/>
              </a:rPr>
              <a:t>Summary</a:t>
            </a:r>
            <a:endParaRPr lang="en-US" b="0" i="0" dirty="0">
              <a:solidFill>
                <a:schemeClr val="bg1">
                  <a:lumMod val="75000"/>
                </a:schemeClr>
              </a:solidFill>
              <a:effectLst/>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33</a:t>
            </a:fld>
            <a:endParaRPr lang="en-US"/>
          </a:p>
        </p:txBody>
      </p:sp>
      <p:sp>
        <p:nvSpPr>
          <p:cNvPr id="4" name="Title 1">
            <a:extLst>
              <a:ext uri="{FF2B5EF4-FFF2-40B4-BE49-F238E27FC236}">
                <a16:creationId xmlns:a16="http://schemas.microsoft.com/office/drawing/2014/main" id="{CCD0234B-FE17-4E49-B8A7-8A21CA9017CC}"/>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Agenda</a:t>
            </a:r>
          </a:p>
        </p:txBody>
      </p:sp>
    </p:spTree>
    <p:extLst>
      <p:ext uri="{BB962C8B-B14F-4D97-AF65-F5344CB8AC3E}">
        <p14:creationId xmlns:p14="http://schemas.microsoft.com/office/powerpoint/2010/main" val="12568539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CB736C-62D1-4DFB-B75C-C91309213098}"/>
              </a:ext>
            </a:extLst>
          </p:cNvPr>
          <p:cNvSpPr>
            <a:spLocks noGrp="1"/>
          </p:cNvSpPr>
          <p:nvPr>
            <p:ph type="title"/>
          </p:nvPr>
        </p:nvSpPr>
        <p:spPr>
          <a:xfrm>
            <a:off x="476503" y="775968"/>
            <a:ext cx="10515600" cy="1325563"/>
          </a:xfrm>
        </p:spPr>
        <p:txBody>
          <a:bodyPr>
            <a:normAutofit/>
          </a:bodyPr>
          <a:lstStyle/>
          <a:p>
            <a:r>
              <a:rPr lang="en-US" dirty="0">
                <a:latin typeface="Arial Nova Light" panose="020B0304020202020204" pitchFamily="34" charset="0"/>
              </a:rPr>
              <a:t>Other</a:t>
            </a:r>
            <a:br>
              <a:rPr lang="en-US" dirty="0">
                <a:latin typeface="Arial Nova Light" panose="020B0304020202020204" pitchFamily="34" charset="0"/>
              </a:rPr>
            </a:br>
            <a:r>
              <a:rPr lang="en-US" dirty="0">
                <a:latin typeface="Arial Nova Light" panose="020B0304020202020204" pitchFamily="34" charset="0"/>
              </a:rPr>
              <a:t>explanations:</a:t>
            </a:r>
          </a:p>
        </p:txBody>
      </p:sp>
      <p:graphicFrame>
        <p:nvGraphicFramePr>
          <p:cNvPr id="4" name="Table 3">
            <a:extLst>
              <a:ext uri="{FF2B5EF4-FFF2-40B4-BE49-F238E27FC236}">
                <a16:creationId xmlns:a16="http://schemas.microsoft.com/office/drawing/2014/main" id="{7F5196D1-B5C9-4BF0-ACBE-3207F95A6B3D}"/>
              </a:ext>
            </a:extLst>
          </p:cNvPr>
          <p:cNvGraphicFramePr>
            <a:graphicFrameLocks noGrp="1"/>
          </p:cNvGraphicFramePr>
          <p:nvPr>
            <p:extLst>
              <p:ext uri="{D42A27DB-BD31-4B8C-83A1-F6EECF244321}">
                <p14:modId xmlns:p14="http://schemas.microsoft.com/office/powerpoint/2010/main" val="703505569"/>
              </p:ext>
            </p:extLst>
          </p:nvPr>
        </p:nvGraphicFramePr>
        <p:xfrm>
          <a:off x="4152900" y="777239"/>
          <a:ext cx="7217230" cy="5577840"/>
        </p:xfrm>
        <a:graphic>
          <a:graphicData uri="http://schemas.openxmlformats.org/drawingml/2006/table">
            <a:tbl>
              <a:tblPr firstRow="1" bandRow="1">
                <a:tableStyleId>{5940675A-B579-460E-94D1-54222C63F5DA}</a:tableStyleId>
              </a:tblPr>
              <a:tblGrid>
                <a:gridCol w="2566126">
                  <a:extLst>
                    <a:ext uri="{9D8B030D-6E8A-4147-A177-3AD203B41FA5}">
                      <a16:colId xmlns:a16="http://schemas.microsoft.com/office/drawing/2014/main" val="2864695061"/>
                    </a:ext>
                  </a:extLst>
                </a:gridCol>
                <a:gridCol w="2566126">
                  <a:extLst>
                    <a:ext uri="{9D8B030D-6E8A-4147-A177-3AD203B41FA5}">
                      <a16:colId xmlns:a16="http://schemas.microsoft.com/office/drawing/2014/main" val="654910989"/>
                    </a:ext>
                  </a:extLst>
                </a:gridCol>
                <a:gridCol w="2084978">
                  <a:extLst>
                    <a:ext uri="{9D8B030D-6E8A-4147-A177-3AD203B41FA5}">
                      <a16:colId xmlns:a16="http://schemas.microsoft.com/office/drawing/2014/main" val="751446287"/>
                    </a:ext>
                  </a:extLst>
                </a:gridCol>
              </a:tblGrid>
              <a:tr h="355917">
                <a:tc>
                  <a:txBody>
                    <a:bodyPr/>
                    <a:lstStyle/>
                    <a:p>
                      <a:pPr algn="ctr"/>
                      <a:r>
                        <a:rPr lang="en-US" dirty="0">
                          <a:latin typeface="Arial Nova Light" panose="020B0304020202020204" pitchFamily="34" charset="0"/>
                        </a:rPr>
                        <a:t>Paper</a:t>
                      </a:r>
                    </a:p>
                  </a:txBody>
                  <a:tcPr/>
                </a:tc>
                <a:tc>
                  <a:txBody>
                    <a:bodyPr/>
                    <a:lstStyle/>
                    <a:p>
                      <a:pPr algn="ctr"/>
                      <a:r>
                        <a:rPr lang="en-US" dirty="0">
                          <a:latin typeface="Arial Nova Light" panose="020B0304020202020204" pitchFamily="34" charset="0"/>
                        </a:rPr>
                        <a:t>Contributors</a:t>
                      </a:r>
                    </a:p>
                  </a:txBody>
                  <a:tcPr/>
                </a:tc>
                <a:tc>
                  <a:txBody>
                    <a:bodyPr/>
                    <a:lstStyle/>
                    <a:p>
                      <a:pPr algn="ctr"/>
                      <a:r>
                        <a:rPr lang="en-US" dirty="0">
                          <a:latin typeface="Arial Nova Light" panose="020B0304020202020204" pitchFamily="34" charset="0"/>
                        </a:rPr>
                        <a:t>Data</a:t>
                      </a:r>
                    </a:p>
                  </a:txBody>
                  <a:tcPr/>
                </a:tc>
                <a:extLst>
                  <a:ext uri="{0D108BD9-81ED-4DB2-BD59-A6C34878D82A}">
                    <a16:rowId xmlns:a16="http://schemas.microsoft.com/office/drawing/2014/main" val="1680966222"/>
                  </a:ext>
                </a:extLst>
              </a:tr>
              <a:tr h="877603">
                <a:tc>
                  <a:txBody>
                    <a:bodyPr/>
                    <a:lstStyle/>
                    <a:p>
                      <a:pPr algn="r"/>
                      <a:r>
                        <a:rPr lang="en-US" dirty="0">
                          <a:latin typeface="Arial Nova Light" panose="020B0304020202020204" pitchFamily="34" charset="0"/>
                        </a:rPr>
                        <a:t>(Goodwin et al. 2016)</a:t>
                      </a:r>
                    </a:p>
                  </a:txBody>
                  <a:tcPr/>
                </a:tc>
                <a:tc>
                  <a:txBody>
                    <a:bodyPr/>
                    <a:lstStyle/>
                    <a:p>
                      <a:r>
                        <a:rPr lang="en-US" dirty="0">
                          <a:latin typeface="Arial Nova Light" panose="020B0304020202020204" pitchFamily="34" charset="0"/>
                        </a:rPr>
                        <a:t>Voter turnout, 2014 UKIP vote, education, age, and percent non-white</a:t>
                      </a:r>
                    </a:p>
                  </a:txBody>
                  <a:tcPr/>
                </a:tc>
                <a:tc>
                  <a:txBody>
                    <a:bodyPr/>
                    <a:lstStyle/>
                    <a:p>
                      <a:pPr algn="l"/>
                      <a:r>
                        <a:rPr lang="en-US" dirty="0">
                          <a:latin typeface="Arial Nova Light" panose="020B0304020202020204" pitchFamily="34" charset="0"/>
                        </a:rPr>
                        <a:t>2011 UK Census</a:t>
                      </a:r>
                    </a:p>
                  </a:txBody>
                  <a:tcPr/>
                </a:tc>
                <a:extLst>
                  <a:ext uri="{0D108BD9-81ED-4DB2-BD59-A6C34878D82A}">
                    <a16:rowId xmlns:a16="http://schemas.microsoft.com/office/drawing/2014/main" val="85539931"/>
                  </a:ext>
                </a:extLst>
              </a:tr>
              <a:tr h="1140884">
                <a:tc>
                  <a:txBody>
                    <a:bodyPr/>
                    <a:lstStyle/>
                    <a:p>
                      <a:pPr algn="r"/>
                      <a:r>
                        <a:rPr lang="en-US" dirty="0">
                          <a:latin typeface="Arial Nova Light" panose="020B0304020202020204" pitchFamily="34" charset="0"/>
                        </a:rPr>
                        <a:t>(Becker et al. 2017)</a:t>
                      </a:r>
                    </a:p>
                  </a:txBody>
                  <a:tcPr/>
                </a:tc>
                <a:tc>
                  <a:txBody>
                    <a:bodyPr/>
                    <a:lstStyle/>
                    <a:p>
                      <a:r>
                        <a:rPr lang="en-US" dirty="0">
                          <a:latin typeface="Arial Nova Light" panose="020B0304020202020204" pitchFamily="34" charset="0"/>
                        </a:rPr>
                        <a:t>Education, migration, unemployment, outstanding mortgage, weather</a:t>
                      </a:r>
                    </a:p>
                  </a:txBody>
                  <a:tcPr/>
                </a:tc>
                <a:tc>
                  <a:txBody>
                    <a:bodyPr/>
                    <a:lstStyle/>
                    <a:p>
                      <a:pPr algn="l"/>
                      <a:r>
                        <a:rPr lang="en-US" dirty="0">
                          <a:latin typeface="Arial Nova Light" panose="020B0304020202020204" pitchFamily="34" charset="0"/>
                        </a:rPr>
                        <a:t>2011 UK Census</a:t>
                      </a:r>
                    </a:p>
                  </a:txBody>
                  <a:tcPr/>
                </a:tc>
                <a:extLst>
                  <a:ext uri="{0D108BD9-81ED-4DB2-BD59-A6C34878D82A}">
                    <a16:rowId xmlns:a16="http://schemas.microsoft.com/office/drawing/2014/main" val="1127291976"/>
                  </a:ext>
                </a:extLst>
              </a:tr>
              <a:tr h="877603">
                <a:tc>
                  <a:txBody>
                    <a:bodyPr/>
                    <a:lstStyle/>
                    <a:p>
                      <a:pPr algn="r"/>
                      <a:r>
                        <a:rPr lang="en-US" dirty="0">
                          <a:latin typeface="Arial Nova Light" panose="020B0304020202020204" pitchFamily="34" charset="0"/>
                        </a:rPr>
                        <a:t>(</a:t>
                      </a:r>
                      <a:r>
                        <a:rPr lang="en-US" dirty="0" err="1">
                          <a:latin typeface="Arial Nova Light" panose="020B0304020202020204" pitchFamily="34" charset="0"/>
                        </a:rPr>
                        <a:t>Ingleart</a:t>
                      </a:r>
                      <a:r>
                        <a:rPr lang="en-US" dirty="0">
                          <a:latin typeface="Arial Nova Light" panose="020B0304020202020204" pitchFamily="34" charset="0"/>
                        </a:rPr>
                        <a:t> et al. 2016)</a:t>
                      </a:r>
                    </a:p>
                  </a:txBody>
                  <a:tcPr/>
                </a:tc>
                <a:tc>
                  <a:txBody>
                    <a:bodyPr/>
                    <a:lstStyle/>
                    <a:p>
                      <a:r>
                        <a:rPr lang="en-US" dirty="0">
                          <a:latin typeface="Arial Nova Light" panose="020B0304020202020204" pitchFamily="34" charset="0"/>
                        </a:rPr>
                        <a:t>Populism, generational backlash rather than economic insecurity</a:t>
                      </a:r>
                    </a:p>
                  </a:txBody>
                  <a:tcPr/>
                </a:tc>
                <a:tc>
                  <a:txBody>
                    <a:bodyPr/>
                    <a:lstStyle/>
                    <a:p>
                      <a:pPr algn="l"/>
                      <a:r>
                        <a:rPr lang="en-US" dirty="0">
                          <a:latin typeface="Arial Nova Light" panose="020B0304020202020204" pitchFamily="34" charset="0"/>
                        </a:rPr>
                        <a:t>2014 Chapel Hill Expert Survey, political party</a:t>
                      </a:r>
                    </a:p>
                  </a:txBody>
                  <a:tcPr/>
                </a:tc>
                <a:extLst>
                  <a:ext uri="{0D108BD9-81ED-4DB2-BD59-A6C34878D82A}">
                    <a16:rowId xmlns:a16="http://schemas.microsoft.com/office/drawing/2014/main" val="553716585"/>
                  </a:ext>
                </a:extLst>
              </a:tr>
              <a:tr h="614322">
                <a:tc>
                  <a:txBody>
                    <a:bodyPr/>
                    <a:lstStyle/>
                    <a:p>
                      <a:pPr algn="r"/>
                      <a:r>
                        <a:rPr lang="en-US" dirty="0">
                          <a:latin typeface="Arial Nova Light" panose="020B0304020202020204" pitchFamily="34" charset="0"/>
                        </a:rPr>
                        <a:t>(</a:t>
                      </a:r>
                      <a:r>
                        <a:rPr lang="en-US" dirty="0" err="1">
                          <a:latin typeface="Arial Nova Light" panose="020B0304020202020204" pitchFamily="34" charset="0"/>
                        </a:rPr>
                        <a:t>Hobolt</a:t>
                      </a:r>
                      <a:r>
                        <a:rPr lang="en-US" dirty="0">
                          <a:latin typeface="Arial Nova Light" panose="020B0304020202020204" pitchFamily="34" charset="0"/>
                        </a:rPr>
                        <a:t> 2016)</a:t>
                      </a:r>
                    </a:p>
                  </a:txBody>
                  <a:tcPr/>
                </a:tc>
                <a:tc>
                  <a:txBody>
                    <a:bodyPr/>
                    <a:lstStyle/>
                    <a:p>
                      <a:r>
                        <a:rPr lang="en-US" dirty="0">
                          <a:latin typeface="Arial Nova Light" panose="020B0304020202020204" pitchFamily="34" charset="0"/>
                        </a:rPr>
                        <a:t>Less-educated, poorer, older voters</a:t>
                      </a:r>
                    </a:p>
                  </a:txBody>
                  <a:tcPr/>
                </a:tc>
                <a:tc>
                  <a:txBody>
                    <a:bodyPr/>
                    <a:lstStyle/>
                    <a:p>
                      <a:pPr algn="l"/>
                      <a:r>
                        <a:rPr lang="en-US" dirty="0">
                          <a:latin typeface="Arial Nova Light" panose="020B0304020202020204" pitchFamily="34" charset="0"/>
                        </a:rPr>
                        <a:t>Panel survey leading up to the referendum</a:t>
                      </a:r>
                    </a:p>
                  </a:txBody>
                  <a:tcPr/>
                </a:tc>
                <a:extLst>
                  <a:ext uri="{0D108BD9-81ED-4DB2-BD59-A6C34878D82A}">
                    <a16:rowId xmlns:a16="http://schemas.microsoft.com/office/drawing/2014/main" val="3042011894"/>
                  </a:ext>
                </a:extLst>
              </a:tr>
              <a:tr h="614322">
                <a:tc>
                  <a:txBody>
                    <a:bodyPr/>
                    <a:lstStyle/>
                    <a:p>
                      <a:pPr algn="r"/>
                      <a:r>
                        <a:rPr lang="en-US" dirty="0">
                          <a:latin typeface="Arial Nova Light" panose="020B0304020202020204" pitchFamily="34" charset="0"/>
                        </a:rPr>
                        <a:t>(Becker et al. 2017)</a:t>
                      </a:r>
                    </a:p>
                  </a:txBody>
                  <a:tcPr/>
                </a:tc>
                <a:tc>
                  <a:txBody>
                    <a:bodyPr/>
                    <a:lstStyle/>
                    <a:p>
                      <a:r>
                        <a:rPr lang="en-US" dirty="0">
                          <a:latin typeface="Arial Nova Light" panose="020B0304020202020204" pitchFamily="34" charset="0"/>
                        </a:rPr>
                        <a:t>Age and economic inequality</a:t>
                      </a:r>
                    </a:p>
                  </a:txBody>
                  <a:tcPr/>
                </a:tc>
                <a:tc>
                  <a:txBody>
                    <a:bodyPr/>
                    <a:lstStyle/>
                    <a:p>
                      <a:pPr algn="l"/>
                      <a:r>
                        <a:rPr lang="en-US" dirty="0">
                          <a:latin typeface="Arial Nova Light" panose="020B0304020202020204" pitchFamily="34" charset="0"/>
                        </a:rPr>
                        <a:t>None</a:t>
                      </a:r>
                    </a:p>
                  </a:txBody>
                  <a:tcPr/>
                </a:tc>
                <a:extLst>
                  <a:ext uri="{0D108BD9-81ED-4DB2-BD59-A6C34878D82A}">
                    <a16:rowId xmlns:a16="http://schemas.microsoft.com/office/drawing/2014/main" val="2862623071"/>
                  </a:ext>
                </a:extLst>
              </a:tr>
              <a:tr h="355917">
                <a:tc>
                  <a:txBody>
                    <a:bodyPr/>
                    <a:lstStyle/>
                    <a:p>
                      <a:pPr algn="r"/>
                      <a:r>
                        <a:rPr lang="en-US" dirty="0">
                          <a:latin typeface="Arial Nova Light" panose="020B0304020202020204" pitchFamily="34" charset="0"/>
                        </a:rPr>
                        <a:t>(Sampson 2017)</a:t>
                      </a:r>
                    </a:p>
                  </a:txBody>
                  <a:tcPr/>
                </a:tc>
                <a:tc>
                  <a:txBody>
                    <a:bodyPr/>
                    <a:lstStyle/>
                    <a:p>
                      <a:r>
                        <a:rPr lang="en-US" dirty="0">
                          <a:latin typeface="Arial Nova Light" panose="020B0304020202020204" pitchFamily="34" charset="0"/>
                        </a:rPr>
                        <a:t>Populism</a:t>
                      </a:r>
                    </a:p>
                  </a:txBody>
                  <a:tcPr/>
                </a:tc>
                <a:tc>
                  <a:txBody>
                    <a:bodyPr/>
                    <a:lstStyle/>
                    <a:p>
                      <a:pPr algn="l"/>
                      <a:r>
                        <a:rPr lang="en-US" dirty="0">
                          <a:latin typeface="Arial Nova Light" panose="020B0304020202020204" pitchFamily="34" charset="0"/>
                        </a:rPr>
                        <a:t>NA</a:t>
                      </a:r>
                    </a:p>
                  </a:txBody>
                  <a:tcPr/>
                </a:tc>
                <a:extLst>
                  <a:ext uri="{0D108BD9-81ED-4DB2-BD59-A6C34878D82A}">
                    <a16:rowId xmlns:a16="http://schemas.microsoft.com/office/drawing/2014/main" val="1927949859"/>
                  </a:ext>
                </a:extLst>
              </a:tr>
            </a:tbl>
          </a:graphicData>
        </a:graphic>
      </p:graphicFrame>
      <p:sp>
        <p:nvSpPr>
          <p:cNvPr id="3" name="Slide Number Placeholder 2">
            <a:extLst>
              <a:ext uri="{FF2B5EF4-FFF2-40B4-BE49-F238E27FC236}">
                <a16:creationId xmlns:a16="http://schemas.microsoft.com/office/drawing/2014/main" id="{DC91FB04-E457-44FE-8244-2EB678C8158F}"/>
              </a:ext>
            </a:extLst>
          </p:cNvPr>
          <p:cNvSpPr>
            <a:spLocks noGrp="1"/>
          </p:cNvSpPr>
          <p:nvPr>
            <p:ph type="sldNum" sz="quarter" idx="12"/>
          </p:nvPr>
        </p:nvSpPr>
        <p:spPr/>
        <p:txBody>
          <a:bodyPr/>
          <a:lstStyle/>
          <a:p>
            <a:fld id="{57A0CFA6-F933-4619-ACE9-EECC023A6D01}" type="slidenum">
              <a:rPr lang="en-US" smtClean="0"/>
              <a:t>34</a:t>
            </a:fld>
            <a:endParaRPr lang="en-US"/>
          </a:p>
        </p:txBody>
      </p:sp>
    </p:spTree>
    <p:extLst>
      <p:ext uri="{BB962C8B-B14F-4D97-AF65-F5344CB8AC3E}">
        <p14:creationId xmlns:p14="http://schemas.microsoft.com/office/powerpoint/2010/main" val="1935919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3E30EC-DCE5-417C-848D-9826EA3BC5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14685" y="859710"/>
            <a:ext cx="5400000" cy="5400000"/>
          </a:xfrm>
          <a:prstGeom prst="rect">
            <a:avLst/>
          </a:prstGeom>
        </p:spPr>
      </p:pic>
      <p:sp>
        <p:nvSpPr>
          <p:cNvPr id="2" name="Slide Number Placeholder 1">
            <a:extLst>
              <a:ext uri="{FF2B5EF4-FFF2-40B4-BE49-F238E27FC236}">
                <a16:creationId xmlns:a16="http://schemas.microsoft.com/office/drawing/2014/main" id="{956486A7-5143-461D-B077-CEC6A0951600}"/>
              </a:ext>
            </a:extLst>
          </p:cNvPr>
          <p:cNvSpPr>
            <a:spLocks noGrp="1"/>
          </p:cNvSpPr>
          <p:nvPr>
            <p:ph type="sldNum" sz="quarter" idx="12"/>
          </p:nvPr>
        </p:nvSpPr>
        <p:spPr/>
        <p:txBody>
          <a:bodyPr/>
          <a:lstStyle/>
          <a:p>
            <a:fld id="{57A0CFA6-F933-4619-ACE9-EECC023A6D01}" type="slidenum">
              <a:rPr lang="en-US" smtClean="0"/>
              <a:t>35</a:t>
            </a:fld>
            <a:endParaRPr lang="en-US"/>
          </a:p>
        </p:txBody>
      </p:sp>
      <p:sp>
        <p:nvSpPr>
          <p:cNvPr id="8" name="TextBox 7">
            <a:extLst>
              <a:ext uri="{FF2B5EF4-FFF2-40B4-BE49-F238E27FC236}">
                <a16:creationId xmlns:a16="http://schemas.microsoft.com/office/drawing/2014/main" id="{B393155B-061B-49FD-B31A-79D39DFDAC6E}"/>
              </a:ext>
            </a:extLst>
          </p:cNvPr>
          <p:cNvSpPr txBox="1"/>
          <p:nvPr/>
        </p:nvSpPr>
        <p:spPr>
          <a:xfrm>
            <a:off x="6552527" y="6067909"/>
            <a:ext cx="1699439" cy="276999"/>
          </a:xfrm>
          <a:prstGeom prst="rect">
            <a:avLst/>
          </a:prstGeom>
          <a:solidFill>
            <a:schemeClr val="bg1"/>
          </a:solidFill>
        </p:spPr>
        <p:txBody>
          <a:bodyPr wrap="square" rtlCol="0">
            <a:spAutoFit/>
          </a:bodyPr>
          <a:lstStyle/>
          <a:p>
            <a:r>
              <a:rPr lang="en-US" sz="1200" dirty="0">
                <a:latin typeface="Times New Roman" panose="02020603050405020304" pitchFamily="18" charset="0"/>
                <a:cs typeface="Times New Roman" panose="02020603050405020304" pitchFamily="18" charset="0"/>
              </a:rPr>
              <a:t>LAD Diversity</a:t>
            </a:r>
          </a:p>
        </p:txBody>
      </p:sp>
    </p:spTree>
    <p:extLst>
      <p:ext uri="{BB962C8B-B14F-4D97-AF65-F5344CB8AC3E}">
        <p14:creationId xmlns:p14="http://schemas.microsoft.com/office/powerpoint/2010/main" val="1943300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EC29759-0410-43E5-B57A-4149F074DD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312" y="775968"/>
            <a:ext cx="5994981" cy="5400000"/>
          </a:xfrm>
          <a:prstGeom prst="rect">
            <a:avLst/>
          </a:prstGeom>
        </p:spPr>
      </p:pic>
      <p:sp>
        <p:nvSpPr>
          <p:cNvPr id="2" name="Slide Number Placeholder 1">
            <a:extLst>
              <a:ext uri="{FF2B5EF4-FFF2-40B4-BE49-F238E27FC236}">
                <a16:creationId xmlns:a16="http://schemas.microsoft.com/office/drawing/2014/main" id="{069CCC08-B191-48BF-AAAB-C45C8AC6FF6C}"/>
              </a:ext>
            </a:extLst>
          </p:cNvPr>
          <p:cNvSpPr>
            <a:spLocks noGrp="1"/>
          </p:cNvSpPr>
          <p:nvPr>
            <p:ph type="sldNum" sz="quarter" idx="12"/>
          </p:nvPr>
        </p:nvSpPr>
        <p:spPr/>
        <p:txBody>
          <a:bodyPr/>
          <a:lstStyle/>
          <a:p>
            <a:fld id="{57A0CFA6-F933-4619-ACE9-EECC023A6D01}" type="slidenum">
              <a:rPr lang="en-US" smtClean="0"/>
              <a:t>36</a:t>
            </a:fld>
            <a:endParaRPr lang="en-US"/>
          </a:p>
        </p:txBody>
      </p:sp>
      <p:sp>
        <p:nvSpPr>
          <p:cNvPr id="12" name="Title 1">
            <a:extLst>
              <a:ext uri="{FF2B5EF4-FFF2-40B4-BE49-F238E27FC236}">
                <a16:creationId xmlns:a16="http://schemas.microsoft.com/office/drawing/2014/main" id="{8A2275E5-D765-4374-9A68-D28BAB76EBCF}"/>
              </a:ext>
            </a:extLst>
          </p:cNvPr>
          <p:cNvSpPr txBox="1">
            <a:spLocks/>
          </p:cNvSpPr>
          <p:nvPr/>
        </p:nvSpPr>
        <p:spPr>
          <a:xfrm>
            <a:off x="476503" y="775968"/>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4400" dirty="0">
                <a:latin typeface="Arial Nova Light" panose="020B0304020202020204" pitchFamily="34" charset="0"/>
              </a:rPr>
              <a:t>Voting </a:t>
            </a:r>
          </a:p>
          <a:p>
            <a:pPr algn="l"/>
            <a:r>
              <a:rPr lang="en-US" sz="4400" dirty="0">
                <a:latin typeface="Arial Nova Light" panose="020B0304020202020204" pitchFamily="34" charset="0"/>
              </a:rPr>
              <a:t>Outcomes:</a:t>
            </a:r>
          </a:p>
        </p:txBody>
      </p:sp>
      <p:sp>
        <p:nvSpPr>
          <p:cNvPr id="13" name="TextBox 12">
            <a:extLst>
              <a:ext uri="{FF2B5EF4-FFF2-40B4-BE49-F238E27FC236}">
                <a16:creationId xmlns:a16="http://schemas.microsoft.com/office/drawing/2014/main" id="{7FD12E49-563D-4746-889C-F063B8E90932}"/>
              </a:ext>
            </a:extLst>
          </p:cNvPr>
          <p:cNvSpPr txBox="1"/>
          <p:nvPr/>
        </p:nvSpPr>
        <p:spPr>
          <a:xfrm>
            <a:off x="6650938" y="5981803"/>
            <a:ext cx="1699439" cy="276999"/>
          </a:xfrm>
          <a:prstGeom prst="rect">
            <a:avLst/>
          </a:prstGeom>
          <a:solidFill>
            <a:schemeClr val="bg1"/>
          </a:solidFill>
        </p:spPr>
        <p:txBody>
          <a:bodyPr wrap="square" rtlCol="0">
            <a:spAutoFit/>
          </a:bodyPr>
          <a:lstStyle/>
          <a:p>
            <a:r>
              <a:rPr lang="en-US" sz="1200" dirty="0">
                <a:latin typeface="Times New Roman" panose="02020603050405020304" pitchFamily="18" charset="0"/>
                <a:cs typeface="Times New Roman" panose="02020603050405020304" pitchFamily="18" charset="0"/>
              </a:rPr>
              <a:t>LAD Diversity</a:t>
            </a:r>
          </a:p>
        </p:txBody>
      </p:sp>
    </p:spTree>
    <p:extLst>
      <p:ext uri="{BB962C8B-B14F-4D97-AF65-F5344CB8AC3E}">
        <p14:creationId xmlns:p14="http://schemas.microsoft.com/office/powerpoint/2010/main" val="15374527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D7CF8-F669-4D77-BDF3-C8ED2C7C7D8B}"/>
              </a:ext>
            </a:extLst>
          </p:cNvPr>
          <p:cNvPicPr>
            <a:picLocks noChangeAspect="1"/>
          </p:cNvPicPr>
          <p:nvPr/>
        </p:nvPicPr>
        <p:blipFill>
          <a:blip r:embed="rId2"/>
          <a:stretch>
            <a:fillRect/>
          </a:stretch>
        </p:blipFill>
        <p:spPr>
          <a:xfrm>
            <a:off x="2461963" y="319091"/>
            <a:ext cx="7047169" cy="2725884"/>
          </a:xfrm>
          <a:prstGeom prst="rect">
            <a:avLst/>
          </a:prstGeom>
        </p:spPr>
      </p:pic>
      <p:pic>
        <p:nvPicPr>
          <p:cNvPr id="6" name="Picture 5">
            <a:extLst>
              <a:ext uri="{FF2B5EF4-FFF2-40B4-BE49-F238E27FC236}">
                <a16:creationId xmlns:a16="http://schemas.microsoft.com/office/drawing/2014/main" id="{1E0758FB-DE0B-4388-A19D-8DB6AEDC6491}"/>
              </a:ext>
            </a:extLst>
          </p:cNvPr>
          <p:cNvPicPr>
            <a:picLocks noChangeAspect="1"/>
          </p:cNvPicPr>
          <p:nvPr/>
        </p:nvPicPr>
        <p:blipFill>
          <a:blip r:embed="rId3"/>
          <a:stretch>
            <a:fillRect/>
          </a:stretch>
        </p:blipFill>
        <p:spPr>
          <a:xfrm>
            <a:off x="2452793" y="3522610"/>
            <a:ext cx="7065508" cy="2850147"/>
          </a:xfrm>
          <a:prstGeom prst="rect">
            <a:avLst/>
          </a:prstGeom>
        </p:spPr>
      </p:pic>
      <p:sp>
        <p:nvSpPr>
          <p:cNvPr id="2" name="Slide Number Placeholder 1">
            <a:extLst>
              <a:ext uri="{FF2B5EF4-FFF2-40B4-BE49-F238E27FC236}">
                <a16:creationId xmlns:a16="http://schemas.microsoft.com/office/drawing/2014/main" id="{5C0171B1-0846-45AD-A9E7-12B8CEAD3A5B}"/>
              </a:ext>
            </a:extLst>
          </p:cNvPr>
          <p:cNvSpPr>
            <a:spLocks noGrp="1"/>
          </p:cNvSpPr>
          <p:nvPr>
            <p:ph type="sldNum" sz="quarter" idx="12"/>
          </p:nvPr>
        </p:nvSpPr>
        <p:spPr/>
        <p:txBody>
          <a:bodyPr/>
          <a:lstStyle/>
          <a:p>
            <a:fld id="{57A0CFA6-F933-4619-ACE9-EECC023A6D01}" type="slidenum">
              <a:rPr lang="en-US" smtClean="0"/>
              <a:t>37</a:t>
            </a:fld>
            <a:endParaRPr lang="en-US"/>
          </a:p>
        </p:txBody>
      </p:sp>
    </p:spTree>
    <p:extLst>
      <p:ext uri="{BB962C8B-B14F-4D97-AF65-F5344CB8AC3E}">
        <p14:creationId xmlns:p14="http://schemas.microsoft.com/office/powerpoint/2010/main" val="2685205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p:txBody>
          <a:bodyPr>
            <a:normAutofit/>
          </a:bodyPr>
          <a:lstStyle/>
          <a:p>
            <a:pPr marL="514350" indent="-514350">
              <a:buFont typeface="+mj-lt"/>
              <a:buAutoNum type="arabicPeriod"/>
            </a:pPr>
            <a:r>
              <a:rPr lang="en-US" dirty="0">
                <a:solidFill>
                  <a:schemeClr val="bg1">
                    <a:lumMod val="75000"/>
                  </a:schemeClr>
                </a:solidFill>
                <a:latin typeface="Arial Nova Light" panose="020B0304020202020204" pitchFamily="34" charset="0"/>
              </a:rPr>
              <a:t>What is residential i</a:t>
            </a:r>
            <a:r>
              <a:rPr lang="en-US" b="0" i="0" dirty="0">
                <a:solidFill>
                  <a:schemeClr val="bg1">
                    <a:lumMod val="75000"/>
                  </a:schemeClr>
                </a:solidFill>
                <a:effectLst/>
                <a:latin typeface="Arial Nova Light" panose="020B0304020202020204" pitchFamily="34" charset="0"/>
              </a:rPr>
              <a:t>ntegration?</a:t>
            </a:r>
          </a:p>
          <a:p>
            <a:pPr marL="514350" indent="-514350">
              <a:buFont typeface="+mj-lt"/>
              <a:buAutoNum type="arabicPeriod"/>
            </a:pPr>
            <a:r>
              <a:rPr lang="en-US" dirty="0">
                <a:solidFill>
                  <a:schemeClr val="bg1">
                    <a:lumMod val="75000"/>
                  </a:schemeClr>
                </a:solidFill>
                <a:latin typeface="Arial Nova Light" panose="020B0304020202020204" pitchFamily="34" charset="0"/>
              </a:rPr>
              <a:t>How does integration relate to Brexit voting outcomes?</a:t>
            </a:r>
            <a:endParaRPr lang="en-US" b="0" i="0" dirty="0">
              <a:solidFill>
                <a:schemeClr val="bg1">
                  <a:lumMod val="75000"/>
                </a:schemeClr>
              </a:solidFill>
              <a:effectLst/>
              <a:latin typeface="Arial Nova Light" panose="020B0304020202020204" pitchFamily="34" charset="0"/>
            </a:endParaRPr>
          </a:p>
          <a:p>
            <a:pPr marL="514350" indent="-514350">
              <a:buFont typeface="+mj-lt"/>
              <a:buAutoNum type="arabicPeriod"/>
            </a:pPr>
            <a:r>
              <a:rPr lang="en-US" dirty="0">
                <a:latin typeface="Arial Nova Light" panose="020B0304020202020204" pitchFamily="34" charset="0"/>
              </a:rPr>
              <a:t>Does integration explain Brexit voting outcomes better than other explanations?</a:t>
            </a:r>
          </a:p>
          <a:p>
            <a:pPr marL="514350" indent="-514350">
              <a:buFont typeface="+mj-lt"/>
              <a:buAutoNum type="arabicPeriod"/>
            </a:pPr>
            <a:r>
              <a:rPr lang="en-US" dirty="0">
                <a:solidFill>
                  <a:schemeClr val="bg1">
                    <a:lumMod val="75000"/>
                  </a:schemeClr>
                </a:solidFill>
                <a:latin typeface="Arial Nova Light" panose="020B0304020202020204" pitchFamily="34" charset="0"/>
              </a:rPr>
              <a:t>Summary</a:t>
            </a:r>
            <a:endParaRPr lang="en-US" b="0" i="0" dirty="0">
              <a:solidFill>
                <a:schemeClr val="bg1">
                  <a:lumMod val="75000"/>
                </a:schemeClr>
              </a:solidFill>
              <a:effectLst/>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38</a:t>
            </a:fld>
            <a:endParaRPr lang="en-US"/>
          </a:p>
        </p:txBody>
      </p:sp>
      <p:sp>
        <p:nvSpPr>
          <p:cNvPr id="4" name="Title 1">
            <a:extLst>
              <a:ext uri="{FF2B5EF4-FFF2-40B4-BE49-F238E27FC236}">
                <a16:creationId xmlns:a16="http://schemas.microsoft.com/office/drawing/2014/main" id="{CCD0234B-FE17-4E49-B8A7-8A21CA9017CC}"/>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Agenda</a:t>
            </a:r>
          </a:p>
        </p:txBody>
      </p:sp>
    </p:spTree>
    <p:extLst>
      <p:ext uri="{BB962C8B-B14F-4D97-AF65-F5344CB8AC3E}">
        <p14:creationId xmlns:p14="http://schemas.microsoft.com/office/powerpoint/2010/main" val="4187132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34BBF52-DFF8-44C7-82BE-6599D90777C4}"/>
              </a:ext>
            </a:extLst>
          </p:cNvPr>
          <p:cNvPicPr>
            <a:picLocks noChangeAspect="1"/>
          </p:cNvPicPr>
          <p:nvPr/>
        </p:nvPicPr>
        <p:blipFill rotWithShape="1">
          <a:blip r:embed="rId2"/>
          <a:srcRect r="29967"/>
          <a:stretch/>
        </p:blipFill>
        <p:spPr>
          <a:xfrm>
            <a:off x="1661281" y="533401"/>
            <a:ext cx="6125471" cy="4575538"/>
          </a:xfrm>
          <a:prstGeom prst="rect">
            <a:avLst/>
          </a:prstGeom>
        </p:spPr>
      </p:pic>
      <p:pic>
        <p:nvPicPr>
          <p:cNvPr id="10" name="Content Placeholder 3">
            <a:extLst>
              <a:ext uri="{FF2B5EF4-FFF2-40B4-BE49-F238E27FC236}">
                <a16:creationId xmlns:a16="http://schemas.microsoft.com/office/drawing/2014/main" id="{A107670D-F5AB-4C9E-B8D7-0E00DB0DE479}"/>
              </a:ext>
            </a:extLst>
          </p:cNvPr>
          <p:cNvPicPr>
            <a:picLocks noGrp="1" noChangeAspect="1"/>
          </p:cNvPicPr>
          <p:nvPr>
            <p:ph idx="1"/>
          </p:nvPr>
        </p:nvPicPr>
        <p:blipFill>
          <a:blip r:embed="rId3"/>
          <a:stretch>
            <a:fillRect/>
          </a:stretch>
        </p:blipFill>
        <p:spPr>
          <a:xfrm>
            <a:off x="1624546" y="5506356"/>
            <a:ext cx="5334311" cy="873919"/>
          </a:xfrm>
          <a:prstGeom prst="rect">
            <a:avLst/>
          </a:prstGeom>
        </p:spPr>
      </p:pic>
      <p:sp>
        <p:nvSpPr>
          <p:cNvPr id="2" name="Slide Number Placeholder 1">
            <a:extLst>
              <a:ext uri="{FF2B5EF4-FFF2-40B4-BE49-F238E27FC236}">
                <a16:creationId xmlns:a16="http://schemas.microsoft.com/office/drawing/2014/main" id="{E6373FDF-6AD0-4BC5-87AA-F88082237816}"/>
              </a:ext>
            </a:extLst>
          </p:cNvPr>
          <p:cNvSpPr>
            <a:spLocks noGrp="1"/>
          </p:cNvSpPr>
          <p:nvPr>
            <p:ph type="sldNum" sz="quarter" idx="12"/>
          </p:nvPr>
        </p:nvSpPr>
        <p:spPr/>
        <p:txBody>
          <a:bodyPr/>
          <a:lstStyle/>
          <a:p>
            <a:fld id="{57A0CFA6-F933-4619-ACE9-EECC023A6D01}" type="slidenum">
              <a:rPr lang="en-US" smtClean="0"/>
              <a:t>39</a:t>
            </a:fld>
            <a:endParaRPr lang="en-US"/>
          </a:p>
        </p:txBody>
      </p:sp>
      <p:sp>
        <p:nvSpPr>
          <p:cNvPr id="7" name="Rectangle 6">
            <a:extLst>
              <a:ext uri="{FF2B5EF4-FFF2-40B4-BE49-F238E27FC236}">
                <a16:creationId xmlns:a16="http://schemas.microsoft.com/office/drawing/2014/main" id="{0EA0A9BC-4913-4E73-BF75-3E84F14D1025}"/>
              </a:ext>
            </a:extLst>
          </p:cNvPr>
          <p:cNvSpPr/>
          <p:nvPr/>
        </p:nvSpPr>
        <p:spPr>
          <a:xfrm>
            <a:off x="5182964" y="2431566"/>
            <a:ext cx="2603787" cy="939003"/>
          </a:xfrm>
          <a:prstGeom prst="rect">
            <a:avLst/>
          </a:prstGeom>
          <a:solidFill>
            <a:srgbClr val="FFFF00">
              <a:alpha val="3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41184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978-782E-4120-95CC-BC38AB13861C}"/>
              </a:ext>
            </a:extLst>
          </p:cNvPr>
          <p:cNvSpPr>
            <a:spLocks noGrp="1"/>
          </p:cNvSpPr>
          <p:nvPr>
            <p:ph type="title"/>
          </p:nvPr>
        </p:nvSpPr>
        <p:spPr/>
        <p:txBody>
          <a:bodyPr/>
          <a:lstStyle/>
          <a:p>
            <a:r>
              <a:rPr lang="en-US" dirty="0"/>
              <a:t>Motivation: Self-reinforcing Environments</a:t>
            </a:r>
          </a:p>
        </p:txBody>
      </p:sp>
      <p:sp>
        <p:nvSpPr>
          <p:cNvPr id="3" name="Content Placeholder 2">
            <a:extLst>
              <a:ext uri="{FF2B5EF4-FFF2-40B4-BE49-F238E27FC236}">
                <a16:creationId xmlns:a16="http://schemas.microsoft.com/office/drawing/2014/main" id="{046083DA-C0F8-4BEF-97F0-6FABCD1DC072}"/>
              </a:ext>
            </a:extLst>
          </p:cNvPr>
          <p:cNvSpPr>
            <a:spLocks noGrp="1"/>
          </p:cNvSpPr>
          <p:nvPr>
            <p:ph idx="1"/>
          </p:nvPr>
        </p:nvSpPr>
        <p:spPr/>
        <p:txBody>
          <a:bodyPr>
            <a:normAutofit/>
          </a:bodyPr>
          <a:lstStyle/>
          <a:p>
            <a:pPr marL="0" indent="0">
              <a:buNone/>
            </a:pPr>
            <a:r>
              <a:rPr lang="en-US" dirty="0"/>
              <a:t>Recognizing that scientific endeavors are themselves anchored to their premises and likely find theoretical support where attention is given (Miller, 2001; </a:t>
            </a:r>
            <a:r>
              <a:rPr lang="en-US" dirty="0" err="1"/>
              <a:t>O’Mahony</a:t>
            </a:r>
            <a:r>
              <a:rPr lang="en-US" dirty="0"/>
              <a:t> &amp; Ferraro, 2005), theories of decision-making are likely to affect the manifest decision-making they attempt to objectively assess. Do we see a similar effect on tried and tested objective decision-making tasks based simply on how decision-making is framed, i.e. as a either a virtue or vice?</a:t>
            </a:r>
          </a:p>
          <a:p>
            <a:pPr marL="914400" lvl="2" indent="0">
              <a:buNone/>
            </a:pPr>
            <a:endParaRPr lang="en-US" dirty="0"/>
          </a:p>
          <a:p>
            <a:pPr marL="0" indent="0">
              <a:buNone/>
            </a:pPr>
            <a:endParaRPr lang="en-US" dirty="0"/>
          </a:p>
          <a:p>
            <a:pPr marL="0" indent="0">
              <a:buNone/>
            </a:pPr>
            <a:endParaRPr lang="en-US" dirty="0"/>
          </a:p>
        </p:txBody>
      </p:sp>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4</a:t>
            </a:fld>
            <a:endParaRPr lang="en-US"/>
          </a:p>
        </p:txBody>
      </p:sp>
    </p:spTree>
    <p:extLst>
      <p:ext uri="{BB962C8B-B14F-4D97-AF65-F5344CB8AC3E}">
        <p14:creationId xmlns:p14="http://schemas.microsoft.com/office/powerpoint/2010/main" val="33141064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34BBF52-DFF8-44C7-82BE-6599D90777C4}"/>
              </a:ext>
            </a:extLst>
          </p:cNvPr>
          <p:cNvPicPr>
            <a:picLocks noChangeAspect="1"/>
          </p:cNvPicPr>
          <p:nvPr/>
        </p:nvPicPr>
        <p:blipFill>
          <a:blip r:embed="rId2"/>
          <a:stretch>
            <a:fillRect/>
          </a:stretch>
        </p:blipFill>
        <p:spPr>
          <a:xfrm>
            <a:off x="1661281" y="533401"/>
            <a:ext cx="8746515" cy="4575538"/>
          </a:xfrm>
          <a:prstGeom prst="rect">
            <a:avLst/>
          </a:prstGeom>
        </p:spPr>
      </p:pic>
      <p:pic>
        <p:nvPicPr>
          <p:cNvPr id="10" name="Content Placeholder 3">
            <a:extLst>
              <a:ext uri="{FF2B5EF4-FFF2-40B4-BE49-F238E27FC236}">
                <a16:creationId xmlns:a16="http://schemas.microsoft.com/office/drawing/2014/main" id="{A107670D-F5AB-4C9E-B8D7-0E00DB0DE479}"/>
              </a:ext>
            </a:extLst>
          </p:cNvPr>
          <p:cNvPicPr>
            <a:picLocks noGrp="1" noChangeAspect="1"/>
          </p:cNvPicPr>
          <p:nvPr>
            <p:ph idx="1"/>
          </p:nvPr>
        </p:nvPicPr>
        <p:blipFill>
          <a:blip r:embed="rId3"/>
          <a:stretch>
            <a:fillRect/>
          </a:stretch>
        </p:blipFill>
        <p:spPr>
          <a:xfrm>
            <a:off x="1624546" y="5506356"/>
            <a:ext cx="5334311" cy="873919"/>
          </a:xfrm>
          <a:prstGeom prst="rect">
            <a:avLst/>
          </a:prstGeom>
        </p:spPr>
      </p:pic>
      <p:sp>
        <p:nvSpPr>
          <p:cNvPr id="2" name="Slide Number Placeholder 1">
            <a:extLst>
              <a:ext uri="{FF2B5EF4-FFF2-40B4-BE49-F238E27FC236}">
                <a16:creationId xmlns:a16="http://schemas.microsoft.com/office/drawing/2014/main" id="{E6373FDF-6AD0-4BC5-87AA-F88082237816}"/>
              </a:ext>
            </a:extLst>
          </p:cNvPr>
          <p:cNvSpPr>
            <a:spLocks noGrp="1"/>
          </p:cNvSpPr>
          <p:nvPr>
            <p:ph type="sldNum" sz="quarter" idx="12"/>
          </p:nvPr>
        </p:nvSpPr>
        <p:spPr/>
        <p:txBody>
          <a:bodyPr/>
          <a:lstStyle/>
          <a:p>
            <a:fld id="{57A0CFA6-F933-4619-ACE9-EECC023A6D01}" type="slidenum">
              <a:rPr lang="en-US" smtClean="0"/>
              <a:t>40</a:t>
            </a:fld>
            <a:endParaRPr lang="en-US"/>
          </a:p>
        </p:txBody>
      </p:sp>
      <p:sp>
        <p:nvSpPr>
          <p:cNvPr id="3" name="Rectangle 2">
            <a:extLst>
              <a:ext uri="{FF2B5EF4-FFF2-40B4-BE49-F238E27FC236}">
                <a16:creationId xmlns:a16="http://schemas.microsoft.com/office/drawing/2014/main" id="{D25DD5F6-65C9-4947-AA33-F9A389D4E4C2}"/>
              </a:ext>
            </a:extLst>
          </p:cNvPr>
          <p:cNvSpPr/>
          <p:nvPr/>
        </p:nvSpPr>
        <p:spPr>
          <a:xfrm>
            <a:off x="8750355" y="2447968"/>
            <a:ext cx="1628736" cy="1185029"/>
          </a:xfrm>
          <a:prstGeom prst="rect">
            <a:avLst/>
          </a:prstGeom>
          <a:solidFill>
            <a:srgbClr val="FFFF00">
              <a:alpha val="34902"/>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7AF7489-F1E3-48FB-A770-B51A311A814E}"/>
              </a:ext>
            </a:extLst>
          </p:cNvPr>
          <p:cNvSpPr/>
          <p:nvPr/>
        </p:nvSpPr>
        <p:spPr>
          <a:xfrm>
            <a:off x="5182964" y="2447968"/>
            <a:ext cx="2603787" cy="910300"/>
          </a:xfrm>
          <a:prstGeom prst="rect">
            <a:avLst/>
          </a:prstGeom>
          <a:noFill/>
          <a:ln w="3175">
            <a:solidFill>
              <a:srgbClr val="FFFF00">
                <a:alpha val="45882"/>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892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p:txBody>
          <a:bodyPr>
            <a:normAutofit/>
          </a:bodyPr>
          <a:lstStyle/>
          <a:p>
            <a:pPr marL="514350" indent="-514350">
              <a:buFont typeface="+mj-lt"/>
              <a:buAutoNum type="arabicPeriod"/>
            </a:pPr>
            <a:r>
              <a:rPr lang="en-US" dirty="0">
                <a:solidFill>
                  <a:schemeClr val="bg1">
                    <a:lumMod val="75000"/>
                  </a:schemeClr>
                </a:solidFill>
                <a:latin typeface="Arial Nova Light" panose="020B0304020202020204" pitchFamily="34" charset="0"/>
              </a:rPr>
              <a:t>What is residential i</a:t>
            </a:r>
            <a:r>
              <a:rPr lang="en-US" b="0" i="0" dirty="0">
                <a:solidFill>
                  <a:schemeClr val="bg1">
                    <a:lumMod val="75000"/>
                  </a:schemeClr>
                </a:solidFill>
                <a:effectLst/>
                <a:latin typeface="Arial Nova Light" panose="020B0304020202020204" pitchFamily="34" charset="0"/>
              </a:rPr>
              <a:t>ntegration?</a:t>
            </a:r>
          </a:p>
          <a:p>
            <a:pPr marL="514350" indent="-514350">
              <a:buFont typeface="+mj-lt"/>
              <a:buAutoNum type="arabicPeriod"/>
            </a:pPr>
            <a:r>
              <a:rPr lang="en-US" dirty="0">
                <a:solidFill>
                  <a:schemeClr val="bg1">
                    <a:lumMod val="75000"/>
                  </a:schemeClr>
                </a:solidFill>
                <a:latin typeface="Arial Nova Light" panose="020B0304020202020204" pitchFamily="34" charset="0"/>
              </a:rPr>
              <a:t>How does integration relate to Brexit voting outcomes?</a:t>
            </a:r>
            <a:endParaRPr lang="en-US" b="0" i="0" dirty="0">
              <a:solidFill>
                <a:schemeClr val="bg1">
                  <a:lumMod val="75000"/>
                </a:schemeClr>
              </a:solidFill>
              <a:effectLst/>
              <a:latin typeface="Arial Nova Light" panose="020B0304020202020204" pitchFamily="34" charset="0"/>
            </a:endParaRPr>
          </a:p>
          <a:p>
            <a:pPr marL="514350" indent="-514350">
              <a:buFont typeface="+mj-lt"/>
              <a:buAutoNum type="arabicPeriod"/>
            </a:pPr>
            <a:r>
              <a:rPr lang="en-US" dirty="0">
                <a:solidFill>
                  <a:schemeClr val="bg1">
                    <a:lumMod val="75000"/>
                  </a:schemeClr>
                </a:solidFill>
                <a:latin typeface="Arial Nova Light" panose="020B0304020202020204" pitchFamily="34" charset="0"/>
              </a:rPr>
              <a:t>Does integration explain Brexit voting outcomes better than other explanations?</a:t>
            </a:r>
          </a:p>
          <a:p>
            <a:pPr marL="514350" indent="-514350">
              <a:buFont typeface="+mj-lt"/>
              <a:buAutoNum type="arabicPeriod"/>
            </a:pPr>
            <a:r>
              <a:rPr lang="en-US" dirty="0">
                <a:latin typeface="Arial Nova Light" panose="020B0304020202020204" pitchFamily="34" charset="0"/>
              </a:rPr>
              <a:t>Summary</a:t>
            </a:r>
            <a:endParaRPr lang="en-US" b="0" i="0" dirty="0">
              <a:effectLst/>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41</a:t>
            </a:fld>
            <a:endParaRPr lang="en-US"/>
          </a:p>
        </p:txBody>
      </p:sp>
      <p:sp>
        <p:nvSpPr>
          <p:cNvPr id="4" name="Title 1">
            <a:extLst>
              <a:ext uri="{FF2B5EF4-FFF2-40B4-BE49-F238E27FC236}">
                <a16:creationId xmlns:a16="http://schemas.microsoft.com/office/drawing/2014/main" id="{CCD0234B-FE17-4E49-B8A7-8A21CA9017CC}"/>
              </a:ext>
            </a:extLst>
          </p:cNvPr>
          <p:cNvSpPr>
            <a:spLocks noGrp="1"/>
          </p:cNvSpPr>
          <p:nvPr>
            <p:ph type="title"/>
          </p:nvPr>
        </p:nvSpPr>
        <p:spPr>
          <a:xfrm>
            <a:off x="838200" y="365125"/>
            <a:ext cx="10515600" cy="1325563"/>
          </a:xfrm>
        </p:spPr>
        <p:txBody>
          <a:bodyPr/>
          <a:lstStyle/>
          <a:p>
            <a:r>
              <a:rPr lang="en-US" dirty="0">
                <a:latin typeface="Arial Nova Light" panose="020B0304020202020204" pitchFamily="34" charset="0"/>
              </a:rPr>
              <a:t>Agenda</a:t>
            </a:r>
          </a:p>
        </p:txBody>
      </p:sp>
    </p:spTree>
    <p:extLst>
      <p:ext uri="{BB962C8B-B14F-4D97-AF65-F5344CB8AC3E}">
        <p14:creationId xmlns:p14="http://schemas.microsoft.com/office/powerpoint/2010/main" val="18578934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a:xfrm>
            <a:off x="871003" y="1853403"/>
            <a:ext cx="10515600" cy="3720794"/>
          </a:xfrm>
        </p:spPr>
        <p:txBody>
          <a:bodyPr>
            <a:normAutofit/>
          </a:bodyPr>
          <a:lstStyle/>
          <a:p>
            <a:r>
              <a:rPr lang="en-US" sz="2400" dirty="0">
                <a:latin typeface="Arial Nova Light" panose="020B0304020202020204" pitchFamily="34" charset="0"/>
              </a:rPr>
              <a:t>Common explanations for the Brexit outcome didn’t account for residential diversity</a:t>
            </a:r>
          </a:p>
          <a:p>
            <a:r>
              <a:rPr lang="en-US" sz="2400" dirty="0">
                <a:latin typeface="Arial Nova Light" panose="020B0304020202020204" pitchFamily="34" charset="0"/>
              </a:rPr>
              <a:t>When diversity is considered in absolute terms, it fails to account for the context</a:t>
            </a: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42</a:t>
            </a:fld>
            <a:endParaRPr lang="en-US"/>
          </a:p>
        </p:txBody>
      </p:sp>
      <p:sp>
        <p:nvSpPr>
          <p:cNvPr id="4" name="Title 1">
            <a:extLst>
              <a:ext uri="{FF2B5EF4-FFF2-40B4-BE49-F238E27FC236}">
                <a16:creationId xmlns:a16="http://schemas.microsoft.com/office/drawing/2014/main" id="{929F9E7A-0859-463F-A557-BFBEE8C1728E}"/>
              </a:ext>
            </a:extLst>
          </p:cNvPr>
          <p:cNvSpPr>
            <a:spLocks noGrp="1"/>
          </p:cNvSpPr>
          <p:nvPr>
            <p:ph type="title"/>
          </p:nvPr>
        </p:nvSpPr>
        <p:spPr>
          <a:xfrm>
            <a:off x="838200" y="365125"/>
            <a:ext cx="10515600" cy="1325563"/>
          </a:xfrm>
        </p:spPr>
        <p:txBody>
          <a:bodyPr/>
          <a:lstStyle/>
          <a:p>
            <a:r>
              <a:rPr lang="en-US" dirty="0"/>
              <a:t>Summary</a:t>
            </a:r>
          </a:p>
        </p:txBody>
      </p:sp>
    </p:spTree>
    <p:extLst>
      <p:ext uri="{BB962C8B-B14F-4D97-AF65-F5344CB8AC3E}">
        <p14:creationId xmlns:p14="http://schemas.microsoft.com/office/powerpoint/2010/main" val="1242727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a:xfrm>
            <a:off x="871003" y="1853403"/>
            <a:ext cx="10515600" cy="3720794"/>
          </a:xfrm>
        </p:spPr>
        <p:txBody>
          <a:bodyPr>
            <a:normAutofit/>
          </a:bodyPr>
          <a:lstStyle/>
          <a:p>
            <a:r>
              <a:rPr lang="en-US" sz="2400" dirty="0">
                <a:latin typeface="Arial Nova Light" panose="020B0304020202020204" pitchFamily="34" charset="0"/>
              </a:rPr>
              <a:t>Common explanations for the Brexit outcome didn’t account for residential diversity </a:t>
            </a:r>
            <a:r>
              <a:rPr lang="en-US" sz="2400" dirty="0">
                <a:latin typeface="Arial Nova Light" panose="020B0304020202020204" pitchFamily="34" charset="0"/>
                <a:sym typeface="Wingdings" panose="05000000000000000000" pitchFamily="2" charset="2"/>
              </a:rPr>
              <a:t> Brexit ~ residential diversity</a:t>
            </a:r>
            <a:endParaRPr lang="en-US" sz="2400" dirty="0">
              <a:latin typeface="Arial Nova Light" panose="020B0304020202020204" pitchFamily="34" charset="0"/>
            </a:endParaRPr>
          </a:p>
          <a:p>
            <a:r>
              <a:rPr lang="en-US" sz="2400" dirty="0">
                <a:latin typeface="Arial Nova Light" panose="020B0304020202020204" pitchFamily="34" charset="0"/>
              </a:rPr>
              <a:t>When diversity is considered in absolute terms, it fails to account for the context </a:t>
            </a:r>
            <a:r>
              <a:rPr lang="en-US" sz="2400" dirty="0">
                <a:latin typeface="Arial Nova Light" panose="020B0304020202020204" pitchFamily="34" charset="0"/>
                <a:sym typeface="Wingdings" panose="05000000000000000000" pitchFamily="2" charset="2"/>
              </a:rPr>
              <a:t> Brexit ~ residential integration</a:t>
            </a:r>
            <a:endParaRPr lang="en-US" sz="2400" dirty="0">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43</a:t>
            </a:fld>
            <a:endParaRPr lang="en-US"/>
          </a:p>
        </p:txBody>
      </p:sp>
      <p:sp>
        <p:nvSpPr>
          <p:cNvPr id="4" name="Title 1">
            <a:extLst>
              <a:ext uri="{FF2B5EF4-FFF2-40B4-BE49-F238E27FC236}">
                <a16:creationId xmlns:a16="http://schemas.microsoft.com/office/drawing/2014/main" id="{929F9E7A-0859-463F-A557-BFBEE8C1728E}"/>
              </a:ext>
            </a:extLst>
          </p:cNvPr>
          <p:cNvSpPr>
            <a:spLocks noGrp="1"/>
          </p:cNvSpPr>
          <p:nvPr>
            <p:ph type="title"/>
          </p:nvPr>
        </p:nvSpPr>
        <p:spPr>
          <a:xfrm>
            <a:off x="838200" y="365125"/>
            <a:ext cx="10515600" cy="1325563"/>
          </a:xfrm>
        </p:spPr>
        <p:txBody>
          <a:bodyPr/>
          <a:lstStyle/>
          <a:p>
            <a:r>
              <a:rPr lang="en-US" dirty="0"/>
              <a:t>Summary</a:t>
            </a:r>
          </a:p>
        </p:txBody>
      </p:sp>
    </p:spTree>
    <p:extLst>
      <p:ext uri="{BB962C8B-B14F-4D97-AF65-F5344CB8AC3E}">
        <p14:creationId xmlns:p14="http://schemas.microsoft.com/office/powerpoint/2010/main" val="24834368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a:xfrm>
            <a:off x="871003" y="1853403"/>
            <a:ext cx="10515600" cy="3720794"/>
          </a:xfrm>
        </p:spPr>
        <p:txBody>
          <a:bodyPr>
            <a:normAutofit/>
          </a:bodyPr>
          <a:lstStyle/>
          <a:p>
            <a:r>
              <a:rPr lang="en-US" sz="2400" dirty="0">
                <a:latin typeface="Arial Nova Light" panose="020B0304020202020204" pitchFamily="34" charset="0"/>
              </a:rPr>
              <a:t>Common explanations for the Brexit outcome didn’t account for residential diversity </a:t>
            </a:r>
            <a:r>
              <a:rPr lang="en-US" sz="2400" dirty="0">
                <a:latin typeface="Arial Nova Light" panose="020B0304020202020204" pitchFamily="34" charset="0"/>
                <a:sym typeface="Wingdings" panose="05000000000000000000" pitchFamily="2" charset="2"/>
              </a:rPr>
              <a:t> Brexit ~ residential diversity</a:t>
            </a:r>
            <a:endParaRPr lang="en-US" sz="2400" dirty="0">
              <a:latin typeface="Arial Nova Light" panose="020B0304020202020204" pitchFamily="34" charset="0"/>
            </a:endParaRPr>
          </a:p>
          <a:p>
            <a:r>
              <a:rPr lang="en-US" sz="2400" dirty="0">
                <a:latin typeface="Arial Nova Light" panose="020B0304020202020204" pitchFamily="34" charset="0"/>
              </a:rPr>
              <a:t>When diversity is considered in absolute terms, it fails to account for the context </a:t>
            </a:r>
            <a:r>
              <a:rPr lang="en-US" sz="2400" dirty="0">
                <a:latin typeface="Arial Nova Light" panose="020B0304020202020204" pitchFamily="34" charset="0"/>
                <a:sym typeface="Wingdings" panose="05000000000000000000" pitchFamily="2" charset="2"/>
              </a:rPr>
              <a:t> Brexit ~ residential integration</a:t>
            </a:r>
          </a:p>
          <a:p>
            <a:r>
              <a:rPr lang="en-US" sz="2400" b="1" dirty="0">
                <a:latin typeface="Arial Nova Light" panose="020B0304020202020204" pitchFamily="34" charset="0"/>
              </a:rPr>
              <a:t>Result</a:t>
            </a:r>
            <a:r>
              <a:rPr lang="en-US" sz="2400" dirty="0">
                <a:latin typeface="Arial Nova Light" panose="020B0304020202020204" pitchFamily="34" charset="0"/>
              </a:rPr>
              <a:t>: </a:t>
            </a:r>
          </a:p>
          <a:p>
            <a:pPr marL="914400" lvl="1" indent="-457200">
              <a:buFont typeface="+mj-lt"/>
              <a:buAutoNum type="arabicPeriod"/>
            </a:pPr>
            <a:r>
              <a:rPr lang="en-US" sz="2000" dirty="0">
                <a:latin typeface="Arial Nova Light" panose="020B0304020202020204" pitchFamily="34" charset="0"/>
              </a:rPr>
              <a:t>Education attainment remains the dominant explanation (see next slide). </a:t>
            </a:r>
          </a:p>
          <a:p>
            <a:pPr marL="914400" lvl="1" indent="-457200">
              <a:buFont typeface="+mj-lt"/>
              <a:buAutoNum type="arabicPeriod"/>
            </a:pPr>
            <a:r>
              <a:rPr lang="en-US" sz="2000" dirty="0">
                <a:latin typeface="Arial Nova Light" panose="020B0304020202020204" pitchFamily="34" charset="0"/>
              </a:rPr>
              <a:t>More integrated regions were less likely to vote out.</a:t>
            </a:r>
          </a:p>
          <a:p>
            <a:pPr marL="914400" lvl="1" indent="-457200">
              <a:buFont typeface="+mj-lt"/>
              <a:buAutoNum type="arabicPeriod"/>
            </a:pPr>
            <a:r>
              <a:rPr lang="en-US" sz="2000" dirty="0">
                <a:latin typeface="Arial Nova Light" panose="020B0304020202020204" pitchFamily="34" charset="0"/>
              </a:rPr>
              <a:t>Aggregate diversity was not relevant when taking residential integration into account</a:t>
            </a:r>
          </a:p>
          <a:p>
            <a:endParaRPr lang="en-US" sz="2400" dirty="0">
              <a:latin typeface="Arial Nova Light" panose="020B0304020202020204" pitchFamily="34" charset="0"/>
            </a:endParaRP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44</a:t>
            </a:fld>
            <a:endParaRPr lang="en-US"/>
          </a:p>
        </p:txBody>
      </p:sp>
      <p:sp>
        <p:nvSpPr>
          <p:cNvPr id="4" name="Title 1">
            <a:extLst>
              <a:ext uri="{FF2B5EF4-FFF2-40B4-BE49-F238E27FC236}">
                <a16:creationId xmlns:a16="http://schemas.microsoft.com/office/drawing/2014/main" id="{929F9E7A-0859-463F-A557-BFBEE8C1728E}"/>
              </a:ext>
            </a:extLst>
          </p:cNvPr>
          <p:cNvSpPr>
            <a:spLocks noGrp="1"/>
          </p:cNvSpPr>
          <p:nvPr>
            <p:ph type="title"/>
          </p:nvPr>
        </p:nvSpPr>
        <p:spPr>
          <a:xfrm>
            <a:off x="838200" y="365125"/>
            <a:ext cx="10515600" cy="1325563"/>
          </a:xfrm>
        </p:spPr>
        <p:txBody>
          <a:bodyPr/>
          <a:lstStyle/>
          <a:p>
            <a:r>
              <a:rPr lang="en-US" dirty="0"/>
              <a:t>Summary</a:t>
            </a:r>
          </a:p>
        </p:txBody>
      </p:sp>
    </p:spTree>
    <p:extLst>
      <p:ext uri="{BB962C8B-B14F-4D97-AF65-F5344CB8AC3E}">
        <p14:creationId xmlns:p14="http://schemas.microsoft.com/office/powerpoint/2010/main" val="30552522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95FDC00A-04E9-4F7E-A548-43C767BA7C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5367" y="762702"/>
            <a:ext cx="5501266" cy="5501266"/>
          </a:xfrm>
          <a:prstGeom prst="rect">
            <a:avLst/>
          </a:prstGeom>
        </p:spPr>
      </p:pic>
      <p:sp>
        <p:nvSpPr>
          <p:cNvPr id="2" name="Slide Number Placeholder 1">
            <a:extLst>
              <a:ext uri="{FF2B5EF4-FFF2-40B4-BE49-F238E27FC236}">
                <a16:creationId xmlns:a16="http://schemas.microsoft.com/office/drawing/2014/main" id="{138FC539-81BE-47CC-8CB6-355D580AE479}"/>
              </a:ext>
            </a:extLst>
          </p:cNvPr>
          <p:cNvSpPr>
            <a:spLocks noGrp="1"/>
          </p:cNvSpPr>
          <p:nvPr>
            <p:ph type="sldNum" sz="quarter" idx="12"/>
          </p:nvPr>
        </p:nvSpPr>
        <p:spPr/>
        <p:txBody>
          <a:bodyPr/>
          <a:lstStyle/>
          <a:p>
            <a:fld id="{57A0CFA6-F933-4619-ACE9-EECC023A6D01}" type="slidenum">
              <a:rPr lang="en-US" smtClean="0"/>
              <a:t>45</a:t>
            </a:fld>
            <a:endParaRPr lang="en-US"/>
          </a:p>
        </p:txBody>
      </p:sp>
    </p:spTree>
    <p:extLst>
      <p:ext uri="{BB962C8B-B14F-4D97-AF65-F5344CB8AC3E}">
        <p14:creationId xmlns:p14="http://schemas.microsoft.com/office/powerpoint/2010/main" val="541457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00B61-5DE4-4924-B732-2A5426190F89}"/>
              </a:ext>
            </a:extLst>
          </p:cNvPr>
          <p:cNvSpPr>
            <a:spLocks noGrp="1"/>
          </p:cNvSpPr>
          <p:nvPr>
            <p:ph idx="1"/>
          </p:nvPr>
        </p:nvSpPr>
        <p:spPr>
          <a:xfrm>
            <a:off x="871003" y="1853403"/>
            <a:ext cx="10515600" cy="3720794"/>
          </a:xfrm>
        </p:spPr>
        <p:txBody>
          <a:bodyPr>
            <a:normAutofit/>
          </a:bodyPr>
          <a:lstStyle/>
          <a:p>
            <a:r>
              <a:rPr lang="en-US" sz="2400" b="1" dirty="0">
                <a:latin typeface="Arial Nova Light" panose="020B0304020202020204" pitchFamily="34" charset="0"/>
              </a:rPr>
              <a:t>Result</a:t>
            </a:r>
            <a:r>
              <a:rPr lang="en-US" sz="2400" dirty="0">
                <a:latin typeface="Arial Nova Light" panose="020B0304020202020204" pitchFamily="34" charset="0"/>
              </a:rPr>
              <a:t>: </a:t>
            </a:r>
          </a:p>
          <a:p>
            <a:pPr marL="914400" lvl="1" indent="-457200">
              <a:buFont typeface="+mj-lt"/>
              <a:buAutoNum type="arabicPeriod"/>
            </a:pPr>
            <a:r>
              <a:rPr lang="en-US" sz="2000" dirty="0">
                <a:latin typeface="Arial Nova Light" panose="020B0304020202020204" pitchFamily="34" charset="0"/>
              </a:rPr>
              <a:t>Education attainment remains the dominant explanation (see next slide). </a:t>
            </a:r>
          </a:p>
          <a:p>
            <a:pPr marL="914400" lvl="1" indent="-457200">
              <a:buFont typeface="+mj-lt"/>
              <a:buAutoNum type="arabicPeriod"/>
            </a:pPr>
            <a:r>
              <a:rPr lang="en-US" sz="2000" dirty="0">
                <a:latin typeface="Arial Nova Light" panose="020B0304020202020204" pitchFamily="34" charset="0"/>
              </a:rPr>
              <a:t>More integrated regions were less likely to vote out.</a:t>
            </a:r>
          </a:p>
          <a:p>
            <a:pPr marL="914400" lvl="1" indent="-457200">
              <a:buFont typeface="+mj-lt"/>
              <a:buAutoNum type="arabicPeriod"/>
            </a:pPr>
            <a:r>
              <a:rPr lang="en-US" sz="2000" dirty="0">
                <a:latin typeface="Arial Nova Light" panose="020B0304020202020204" pitchFamily="34" charset="0"/>
              </a:rPr>
              <a:t>Aggregate diversity was not relevant when taking residential integration into account</a:t>
            </a:r>
          </a:p>
          <a:p>
            <a:r>
              <a:rPr lang="en-US" sz="2200" b="1" dirty="0">
                <a:latin typeface="Arial Nova Light" panose="020B0304020202020204" pitchFamily="34" charset="0"/>
              </a:rPr>
              <a:t>Takeaway</a:t>
            </a:r>
            <a:r>
              <a:rPr lang="en-US" sz="2200" dirty="0">
                <a:latin typeface="Arial Nova Light" panose="020B0304020202020204" pitchFamily="34" charset="0"/>
              </a:rPr>
              <a:t>: Brexit took us by surprise. Given these results, we conclude that segregation is a serious issue for the UK that can create mistrust between communities and that increasing levels of residential integration should be of concern to policy makers and local government. By learning what may have driven the result, policy makers may be in a better position to plan for similar future scenarios. </a:t>
            </a:r>
          </a:p>
        </p:txBody>
      </p:sp>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46</a:t>
            </a:fld>
            <a:endParaRPr lang="en-US"/>
          </a:p>
        </p:txBody>
      </p:sp>
      <p:sp>
        <p:nvSpPr>
          <p:cNvPr id="4" name="Title 1">
            <a:extLst>
              <a:ext uri="{FF2B5EF4-FFF2-40B4-BE49-F238E27FC236}">
                <a16:creationId xmlns:a16="http://schemas.microsoft.com/office/drawing/2014/main" id="{929F9E7A-0859-463F-A557-BFBEE8C1728E}"/>
              </a:ext>
            </a:extLst>
          </p:cNvPr>
          <p:cNvSpPr>
            <a:spLocks noGrp="1"/>
          </p:cNvSpPr>
          <p:nvPr>
            <p:ph type="title"/>
          </p:nvPr>
        </p:nvSpPr>
        <p:spPr>
          <a:xfrm>
            <a:off x="838200" y="365125"/>
            <a:ext cx="10515600" cy="1325563"/>
          </a:xfrm>
        </p:spPr>
        <p:txBody>
          <a:bodyPr/>
          <a:lstStyle/>
          <a:p>
            <a:r>
              <a:rPr lang="en-US" dirty="0"/>
              <a:t>Summary</a:t>
            </a:r>
          </a:p>
        </p:txBody>
      </p:sp>
    </p:spTree>
    <p:extLst>
      <p:ext uri="{BB962C8B-B14F-4D97-AF65-F5344CB8AC3E}">
        <p14:creationId xmlns:p14="http://schemas.microsoft.com/office/powerpoint/2010/main" val="25433978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6C3E72C-9696-4117-AEE9-86D8E088E7C2}"/>
              </a:ext>
            </a:extLst>
          </p:cNvPr>
          <p:cNvSpPr>
            <a:spLocks noGrp="1"/>
          </p:cNvSpPr>
          <p:nvPr>
            <p:ph type="sldNum" sz="quarter" idx="12"/>
          </p:nvPr>
        </p:nvSpPr>
        <p:spPr/>
        <p:txBody>
          <a:bodyPr/>
          <a:lstStyle/>
          <a:p>
            <a:fld id="{57A0CFA6-F933-4619-ACE9-EECC023A6D01}" type="slidenum">
              <a:rPr lang="en-US" smtClean="0"/>
              <a:t>47</a:t>
            </a:fld>
            <a:endParaRPr lang="en-US"/>
          </a:p>
        </p:txBody>
      </p:sp>
      <p:sp>
        <p:nvSpPr>
          <p:cNvPr id="4" name="Title 1">
            <a:extLst>
              <a:ext uri="{FF2B5EF4-FFF2-40B4-BE49-F238E27FC236}">
                <a16:creationId xmlns:a16="http://schemas.microsoft.com/office/drawing/2014/main" id="{929F9E7A-0859-463F-A557-BFBEE8C1728E}"/>
              </a:ext>
            </a:extLst>
          </p:cNvPr>
          <p:cNvSpPr>
            <a:spLocks noGrp="1"/>
          </p:cNvSpPr>
          <p:nvPr>
            <p:ph type="title"/>
          </p:nvPr>
        </p:nvSpPr>
        <p:spPr>
          <a:xfrm>
            <a:off x="838200" y="365125"/>
            <a:ext cx="10515600" cy="1325563"/>
          </a:xfrm>
        </p:spPr>
        <p:txBody>
          <a:bodyPr/>
          <a:lstStyle/>
          <a:p>
            <a:r>
              <a:rPr lang="en-US" dirty="0"/>
              <a:t>Etc.</a:t>
            </a:r>
          </a:p>
        </p:txBody>
      </p:sp>
    </p:spTree>
    <p:extLst>
      <p:ext uri="{BB962C8B-B14F-4D97-AF65-F5344CB8AC3E}">
        <p14:creationId xmlns:p14="http://schemas.microsoft.com/office/powerpoint/2010/main" val="41318694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B4F9E-8A36-431F-9F0E-F8A952B86707}"/>
              </a:ext>
            </a:extLst>
          </p:cNvPr>
          <p:cNvSpPr>
            <a:spLocks noGrp="1"/>
          </p:cNvSpPr>
          <p:nvPr>
            <p:ph type="title"/>
          </p:nvPr>
        </p:nvSpPr>
        <p:spPr/>
        <p:txBody>
          <a:bodyPr/>
          <a:lstStyle/>
          <a:p>
            <a:r>
              <a:rPr lang="en-US" dirty="0">
                <a:latin typeface="Arial Nova Light" panose="020B0304020202020204" pitchFamily="34" charset="0"/>
              </a:rPr>
              <a:t>Methodology</a:t>
            </a:r>
          </a:p>
        </p:txBody>
      </p:sp>
      <p:sp>
        <p:nvSpPr>
          <p:cNvPr id="3" name="Content Placeholder 2">
            <a:extLst>
              <a:ext uri="{FF2B5EF4-FFF2-40B4-BE49-F238E27FC236}">
                <a16:creationId xmlns:a16="http://schemas.microsoft.com/office/drawing/2014/main" id="{44B19709-1BE3-4AE3-A37C-E532DC80ED42}"/>
              </a:ext>
            </a:extLst>
          </p:cNvPr>
          <p:cNvSpPr>
            <a:spLocks noGrp="1"/>
          </p:cNvSpPr>
          <p:nvPr>
            <p:ph idx="1"/>
          </p:nvPr>
        </p:nvSpPr>
        <p:spPr/>
        <p:txBody>
          <a:bodyPr>
            <a:normAutofit fontScale="92500" lnSpcReduction="20000"/>
          </a:bodyPr>
          <a:lstStyle/>
          <a:p>
            <a:r>
              <a:rPr lang="en-US" dirty="0">
                <a:latin typeface="Arial Nova Light" panose="020B0304020202020204" pitchFamily="34" charset="0"/>
              </a:rPr>
              <a:t>Data used:</a:t>
            </a:r>
          </a:p>
          <a:p>
            <a:pPr lvl="1"/>
            <a:r>
              <a:rPr lang="en-US" dirty="0">
                <a:latin typeface="Arial Nova Light" panose="020B0304020202020204" pitchFamily="34" charset="0"/>
              </a:rPr>
              <a:t>UK Statistics Authority (</a:t>
            </a:r>
            <a:r>
              <a:rPr lang="en-US" dirty="0">
                <a:latin typeface="Arial Nova Light" panose="020B0304020202020204" pitchFamily="34" charset="0"/>
                <a:hlinkClick r:id="rId2"/>
              </a:rPr>
              <a:t>https://www.nomisweb.co.uk/</a:t>
            </a:r>
            <a:r>
              <a:rPr lang="en-US" dirty="0">
                <a:latin typeface="Arial Nova Light" panose="020B0304020202020204" pitchFamily="34" charset="0"/>
              </a:rPr>
              <a:t>)</a:t>
            </a:r>
          </a:p>
          <a:p>
            <a:pPr lvl="1"/>
            <a:r>
              <a:rPr lang="en-US" dirty="0">
                <a:latin typeface="Arial Nova Light" panose="020B0304020202020204" pitchFamily="34" charset="0"/>
              </a:rPr>
              <a:t>Brexit votes (</a:t>
            </a:r>
            <a:r>
              <a:rPr lang="en-US" dirty="0">
                <a:latin typeface="Arial Nova Light" panose="020B0304020202020204" pitchFamily="34" charset="0"/>
                <a:hlinkClick r:id="rId3"/>
              </a:rPr>
              <a:t>http://www.electoralcommission.org.uk/</a:t>
            </a:r>
            <a:r>
              <a:rPr lang="en-US" dirty="0">
                <a:latin typeface="Arial Nova Light" panose="020B0304020202020204" pitchFamily="34" charset="0"/>
              </a:rPr>
              <a:t>)</a:t>
            </a:r>
          </a:p>
          <a:p>
            <a:pPr lvl="1"/>
            <a:r>
              <a:rPr lang="en-US" dirty="0">
                <a:latin typeface="Arial Nova Light" panose="020B0304020202020204" pitchFamily="34" charset="0"/>
              </a:rPr>
              <a:t>Scotland data (multiple sources)</a:t>
            </a:r>
          </a:p>
          <a:p>
            <a:r>
              <a:rPr lang="en-US" dirty="0">
                <a:latin typeface="Arial Nova Light" panose="020B0304020202020204" pitchFamily="34" charset="0"/>
              </a:rPr>
              <a:t>Primary ETL steps:</a:t>
            </a:r>
          </a:p>
          <a:p>
            <a:pPr lvl="1"/>
            <a:r>
              <a:rPr lang="en-US" dirty="0">
                <a:latin typeface="Arial Nova Light" panose="020B0304020202020204" pitchFamily="34" charset="0"/>
              </a:rPr>
              <a:t>remove, standardize, typeset, and join tables, repeat for Scotland data</a:t>
            </a:r>
          </a:p>
          <a:p>
            <a:pPr lvl="1"/>
            <a:r>
              <a:rPr lang="en-US" dirty="0">
                <a:latin typeface="Arial Nova Light" panose="020B0304020202020204" pitchFamily="34" charset="0"/>
              </a:rPr>
              <a:t>join UK with Scotland data</a:t>
            </a:r>
          </a:p>
          <a:p>
            <a:pPr lvl="1"/>
            <a:r>
              <a:rPr lang="en-US" dirty="0">
                <a:latin typeface="Arial Nova Light" panose="020B0304020202020204" pitchFamily="34" charset="0"/>
              </a:rPr>
              <a:t>aggregate neighborhood fields to borough level, summarize fields</a:t>
            </a:r>
          </a:p>
          <a:p>
            <a:pPr lvl="1"/>
            <a:r>
              <a:rPr lang="en-US" dirty="0">
                <a:latin typeface="Arial Nova Light" panose="020B0304020202020204" pitchFamily="34" charset="0"/>
              </a:rPr>
              <a:t>calculate integration measure</a:t>
            </a:r>
          </a:p>
          <a:p>
            <a:pPr lvl="1"/>
            <a:r>
              <a:rPr lang="en-US" dirty="0">
                <a:latin typeface="Arial Nova Light" panose="020B0304020202020204" pitchFamily="34" charset="0"/>
              </a:rPr>
              <a:t>create plots and tables</a:t>
            </a:r>
          </a:p>
          <a:p>
            <a:pPr lvl="1"/>
            <a:r>
              <a:rPr lang="en-US" dirty="0">
                <a:latin typeface="Arial Nova Light" panose="020B0304020202020204" pitchFamily="34" charset="0"/>
              </a:rPr>
              <a:t>perform hierarchical linear regression</a:t>
            </a:r>
          </a:p>
          <a:p>
            <a:pPr lvl="1"/>
            <a:r>
              <a:rPr lang="en-US" dirty="0">
                <a:latin typeface="Arial Nova Light" panose="020B0304020202020204" pitchFamily="34" charset="0"/>
              </a:rPr>
              <a:t>Packages used: core tidyverse, stargazer</a:t>
            </a:r>
          </a:p>
          <a:p>
            <a:pPr lvl="1"/>
            <a:r>
              <a:rPr lang="en-US" dirty="0">
                <a:latin typeface="Arial Nova Light" panose="020B0304020202020204" pitchFamily="34" charset="0"/>
              </a:rPr>
              <a:t>Rendered in </a:t>
            </a:r>
            <a:r>
              <a:rPr lang="en-US" dirty="0" err="1">
                <a:latin typeface="Arial Nova Light" panose="020B0304020202020204" pitchFamily="34" charset="0"/>
              </a:rPr>
              <a:t>RMarkdown</a:t>
            </a:r>
            <a:r>
              <a:rPr lang="en-US" dirty="0">
                <a:latin typeface="Arial Nova Light" panose="020B0304020202020204" pitchFamily="34" charset="0"/>
              </a:rPr>
              <a:t> (300 lines, 5 chunks)</a:t>
            </a:r>
          </a:p>
        </p:txBody>
      </p:sp>
    </p:spTree>
    <p:extLst>
      <p:ext uri="{BB962C8B-B14F-4D97-AF65-F5344CB8AC3E}">
        <p14:creationId xmlns:p14="http://schemas.microsoft.com/office/powerpoint/2010/main" val="8884981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graphicFrame>
            <p:nvGraphicFramePr>
              <p:cNvPr id="6" name="Table 5">
                <a:extLst>
                  <a:ext uri="{FF2B5EF4-FFF2-40B4-BE49-F238E27FC236}">
                    <a16:creationId xmlns:a16="http://schemas.microsoft.com/office/drawing/2014/main" id="{874FD348-58DC-409B-A3BB-F2AE85CC04A5}"/>
                  </a:ext>
                </a:extLst>
              </p:cNvPr>
              <p:cNvGraphicFramePr>
                <a:graphicFrameLocks noGrp="1"/>
              </p:cNvGraphicFramePr>
              <p:nvPr>
                <p:extLst>
                  <p:ext uri="{D42A27DB-BD31-4B8C-83A1-F6EECF244321}">
                    <p14:modId xmlns:p14="http://schemas.microsoft.com/office/powerpoint/2010/main" val="2532023251"/>
                  </p:ext>
                </p:extLst>
              </p:nvPr>
            </p:nvGraphicFramePr>
            <p:xfrm>
              <a:off x="807265" y="1733097"/>
              <a:ext cx="10546535" cy="3977640"/>
            </p:xfrm>
            <a:graphic>
              <a:graphicData uri="http://schemas.openxmlformats.org/drawingml/2006/table">
                <a:tbl>
                  <a:tblPr firstRow="1" bandRow="1">
                    <a:tableStyleId>{5940675A-B579-460E-94D1-54222C63F5DA}</a:tableStyleId>
                  </a:tblPr>
                  <a:tblGrid>
                    <a:gridCol w="2468034">
                      <a:extLst>
                        <a:ext uri="{9D8B030D-6E8A-4147-A177-3AD203B41FA5}">
                          <a16:colId xmlns:a16="http://schemas.microsoft.com/office/drawing/2014/main" val="965948777"/>
                        </a:ext>
                      </a:extLst>
                    </a:gridCol>
                    <a:gridCol w="662305">
                      <a:extLst>
                        <a:ext uri="{9D8B030D-6E8A-4147-A177-3AD203B41FA5}">
                          <a16:colId xmlns:a16="http://schemas.microsoft.com/office/drawing/2014/main" val="3389432484"/>
                        </a:ext>
                      </a:extLst>
                    </a:gridCol>
                    <a:gridCol w="7416196">
                      <a:extLst>
                        <a:ext uri="{9D8B030D-6E8A-4147-A177-3AD203B41FA5}">
                          <a16:colId xmlns:a16="http://schemas.microsoft.com/office/drawing/2014/main" val="2831318959"/>
                        </a:ext>
                      </a:extLst>
                    </a:gridCol>
                  </a:tblGrid>
                  <a:tr h="370840">
                    <a:tc>
                      <a:txBody>
                        <a:bodyPr/>
                        <a:lstStyle/>
                        <a:p>
                          <a:pPr algn="r"/>
                          <a:r>
                            <a:rPr lang="en-US" b="1" dirty="0">
                              <a:latin typeface="Arial Nova Light" panose="020B0304020202020204" pitchFamily="34" charset="0"/>
                            </a:rPr>
                            <a:t>Variable</a:t>
                          </a:r>
                        </a:p>
                      </a:txBody>
                      <a:tcPr/>
                    </a:tc>
                    <a:tc>
                      <a:txBody>
                        <a:bodyPr/>
                        <a:lstStyle/>
                        <a:p>
                          <a:pPr algn="ctr"/>
                          <a:r>
                            <a:rPr lang="en-US" b="1" dirty="0">
                              <a:latin typeface="Arial Nova Light" panose="020B0304020202020204" pitchFamily="34" charset="0"/>
                            </a:rPr>
                            <a:t>Type</a:t>
                          </a:r>
                        </a:p>
                      </a:txBody>
                      <a:tcPr/>
                    </a:tc>
                    <a:tc>
                      <a:txBody>
                        <a:bodyPr/>
                        <a:lstStyle/>
                        <a:p>
                          <a:pPr algn="l"/>
                          <a:r>
                            <a:rPr lang="en-US" b="1" dirty="0">
                              <a:latin typeface="Arial Nova Light" panose="020B0304020202020204" pitchFamily="34" charset="0"/>
                            </a:rPr>
                            <a:t>Definition</a:t>
                          </a:r>
                        </a:p>
                      </a:txBody>
                      <a:tcPr/>
                    </a:tc>
                    <a:extLst>
                      <a:ext uri="{0D108BD9-81ED-4DB2-BD59-A6C34878D82A}">
                        <a16:rowId xmlns:a16="http://schemas.microsoft.com/office/drawing/2014/main" val="288825466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latin typeface="Arial Nova Light" panose="020B0304020202020204" pitchFamily="34" charset="0"/>
                              <a:cs typeface="Times New Roman" panose="02020603050405020304" pitchFamily="18" charset="0"/>
                            </a:rPr>
                            <a:t>EXIT</a:t>
                          </a:r>
                          <a:endParaRPr lang="en-US" b="1"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DV</a:t>
                          </a:r>
                          <a:endParaRPr lang="en-US" b="0" dirty="0">
                            <a:latin typeface="Arial Nova Light" panose="020B0304020202020204" pitchFamily="34" charset="0"/>
                          </a:endParaRPr>
                        </a:p>
                      </a:txBody>
                      <a:tcPr/>
                    </a:tc>
                    <a:tc>
                      <a:txBody>
                        <a:bodyPr/>
                        <a:lstStyle/>
                        <a:p>
                          <a:r>
                            <a:rPr lang="en-US" dirty="0">
                              <a:latin typeface="Arial Nova Light" panose="020B0304020202020204" pitchFamily="34" charset="0"/>
                            </a:rPr>
                            <a:t>number of leave votes / total votes per LAD</a:t>
                          </a:r>
                        </a:p>
                      </a:txBody>
                      <a:tcPr/>
                    </a:tc>
                    <a:extLst>
                      <a:ext uri="{0D108BD9-81ED-4DB2-BD59-A6C34878D82A}">
                        <a16:rowId xmlns:a16="http://schemas.microsoft.com/office/drawing/2014/main" val="2702456957"/>
                      </a:ext>
                    </a:extLst>
                  </a:tr>
                  <a:tr h="370840">
                    <a:tc>
                      <a:txBody>
                        <a:bodyPr/>
                        <a:lstStyle/>
                        <a:p>
                          <a:pPr algn="r"/>
                          <a:r>
                            <a:rPr lang="en-US" dirty="0" err="1">
                              <a:latin typeface="Arial Nova Light" panose="020B0304020202020204" pitchFamily="34" charset="0"/>
                              <a:cs typeface="Times New Roman" panose="02020603050405020304" pitchFamily="18" charset="0"/>
                            </a:rPr>
                            <a:t>LADDiversity</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IV</a:t>
                          </a:r>
                        </a:p>
                      </a:txBody>
                      <a:tcPr/>
                    </a:tc>
                    <a:tc>
                      <a:txBody>
                        <a:bodyPr/>
                        <a:lstStyle/>
                        <a:p>
                          <a:r>
                            <a:rPr lang="en-US" i="1" dirty="0">
                              <a:latin typeface="Arial Nova Light" panose="020B0304020202020204" pitchFamily="34" charset="0"/>
                            </a:rPr>
                            <a:t>What percent of people across a district are not White British (WB)? </a:t>
                          </a: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𝑊𝐵</m:t>
                                    </m:r>
                                  </m:e>
                                  <m:sup>
                                    <m:r>
                                      <a:rPr lang="en-US" b="0" i="1" smtClean="0">
                                        <a:latin typeface="Cambria Math" panose="02040503050406030204" pitchFamily="18" charset="0"/>
                                      </a:rPr>
                                      <m:t>2</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m:t>
                                    </m:r>
                                    <m:r>
                                      <a:rPr lang="en-US" b="0" i="1" smtClean="0">
                                        <a:latin typeface="Cambria Math" panose="02040503050406030204" pitchFamily="18" charset="0"/>
                                      </a:rPr>
                                      <m:t>𝑊𝐵</m:t>
                                    </m:r>
                                    <m:r>
                                      <a:rPr lang="en-US" b="0" i="1" smtClean="0">
                                        <a:latin typeface="Cambria Math" panose="02040503050406030204" pitchFamily="18" charset="0"/>
                                      </a:rPr>
                                      <m:t>)</m:t>
                                    </m:r>
                                  </m:e>
                                  <m:sup>
                                    <m:r>
                                      <a:rPr lang="en-US" b="0" i="1" smtClean="0">
                                        <a:latin typeface="Cambria Math" panose="02040503050406030204" pitchFamily="18" charset="0"/>
                                      </a:rPr>
                                      <m:t>2</m:t>
                                    </m:r>
                                  </m:sup>
                                </m:sSup>
                                <m:r>
                                  <a:rPr lang="en-US" b="0" i="1" smtClean="0">
                                    <a:latin typeface="Cambria Math" panose="02040503050406030204" pitchFamily="18" charset="0"/>
                                    <a:ea typeface="Cambria Math" panose="02040503050406030204" pitchFamily="18" charset="0"/>
                                  </a:rPr>
                                  <m:t>∈[0,0.5]</m:t>
                                </m:r>
                              </m:oMath>
                            </m:oMathPara>
                          </a14:m>
                          <a:endParaRPr lang="en-US" dirty="0">
                            <a:latin typeface="Arial Nova Light" panose="020B0304020202020204" pitchFamily="34" charset="0"/>
                          </a:endParaRPr>
                        </a:p>
                      </a:txBody>
                      <a:tcPr/>
                    </a:tc>
                    <a:extLst>
                      <a:ext uri="{0D108BD9-81ED-4DB2-BD59-A6C34878D82A}">
                        <a16:rowId xmlns:a16="http://schemas.microsoft.com/office/drawing/2014/main" val="1659744961"/>
                      </a:ext>
                    </a:extLst>
                  </a:tr>
                  <a:tr h="370840">
                    <a:tc>
                      <a:txBody>
                        <a:bodyPr/>
                        <a:lstStyle/>
                        <a:p>
                          <a:pPr algn="r"/>
                          <a:r>
                            <a:rPr lang="en-US" dirty="0" err="1">
                              <a:latin typeface="Arial Nova Light" panose="020B0304020202020204" pitchFamily="34" charset="0"/>
                              <a:cs typeface="Times New Roman" panose="02020603050405020304" pitchFamily="18" charset="0"/>
                            </a:rPr>
                            <a:t>OADiversity</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IV</a:t>
                          </a:r>
                        </a:p>
                      </a:txBody>
                      <a:tcPr/>
                    </a:tc>
                    <a:tc>
                      <a:txBody>
                        <a:bodyPr/>
                        <a:lstStyle/>
                        <a:p>
                          <a:r>
                            <a:rPr lang="en-US" dirty="0">
                              <a:latin typeface="Arial Nova Light" panose="020B0304020202020204" pitchFamily="34" charset="0"/>
                            </a:rPr>
                            <a:t>Mean neighborhood diversity per LAD</a:t>
                          </a:r>
                        </a:p>
                      </a:txBody>
                      <a:tcPr/>
                    </a:tc>
                    <a:extLst>
                      <a:ext uri="{0D108BD9-81ED-4DB2-BD59-A6C34878D82A}">
                        <a16:rowId xmlns:a16="http://schemas.microsoft.com/office/drawing/2014/main" val="400848220"/>
                      </a:ext>
                    </a:extLst>
                  </a:tr>
                  <a:tr h="370840">
                    <a:tc>
                      <a:txBody>
                        <a:bodyPr/>
                        <a:lstStyle/>
                        <a:p>
                          <a:pPr algn="r"/>
                          <a:r>
                            <a:rPr lang="en-US" dirty="0" err="1">
                              <a:latin typeface="Arial Nova Light" panose="020B0304020202020204" pitchFamily="34" charset="0"/>
                              <a:cs typeface="Times New Roman" panose="02020603050405020304" pitchFamily="18" charset="0"/>
                            </a:rPr>
                            <a:t>IntScore</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IV</a:t>
                          </a:r>
                        </a:p>
                      </a:txBody>
                      <a:tcPr/>
                    </a:tc>
                    <a:tc>
                      <a:txBody>
                        <a:bodyPr/>
                        <a:lstStyle/>
                        <a:p>
                          <a:r>
                            <a:rPr lang="en-US" dirty="0">
                              <a:latin typeface="Arial Nova Light" panose="020B0304020202020204" pitchFamily="34" charset="0"/>
                            </a:rPr>
                            <a:t>(</a:t>
                          </a:r>
                          <a:r>
                            <a:rPr lang="en-US" dirty="0" err="1">
                              <a:latin typeface="Arial Nova Light" panose="020B0304020202020204" pitchFamily="34" charset="0"/>
                            </a:rPr>
                            <a:t>OADiversity</a:t>
                          </a:r>
                          <a:r>
                            <a:rPr lang="en-US" dirty="0">
                              <a:latin typeface="Arial Nova Light" panose="020B0304020202020204" pitchFamily="34" charset="0"/>
                            </a:rPr>
                            <a:t> – Predicted * </a:t>
                          </a:r>
                          <a:r>
                            <a:rPr lang="en-US" dirty="0" err="1">
                              <a:latin typeface="Arial Nova Light" panose="020B0304020202020204" pitchFamily="34" charset="0"/>
                            </a:rPr>
                            <a:t>OADiversity</a:t>
                          </a:r>
                          <a:r>
                            <a:rPr lang="en-US" dirty="0">
                              <a:latin typeface="Arial Nova Light" panose="020B0304020202020204" pitchFamily="34" charset="0"/>
                            </a:rPr>
                            <a:t>) / (Predicted * </a:t>
                          </a:r>
                          <a:r>
                            <a:rPr lang="en-US" u="sng" dirty="0" err="1">
                              <a:latin typeface="Arial Nova Light" panose="020B0304020202020204" pitchFamily="34" charset="0"/>
                            </a:rPr>
                            <a:t>OA</a:t>
                          </a:r>
                          <a:r>
                            <a:rPr lang="en-US" dirty="0" err="1">
                              <a:latin typeface="Arial Nova Light" panose="020B0304020202020204" pitchFamily="34" charset="0"/>
                            </a:rPr>
                            <a:t>Diversity</a:t>
                          </a:r>
                          <a:r>
                            <a:rPr lang="en-US" dirty="0">
                              <a:latin typeface="Arial Nova Light" panose="020B0304020202020204" pitchFamily="34" charset="0"/>
                            </a:rPr>
                            <a:t>) </a:t>
                          </a:r>
                        </a:p>
                      </a:txBody>
                      <a:tcPr/>
                    </a:tc>
                    <a:extLst>
                      <a:ext uri="{0D108BD9-81ED-4DB2-BD59-A6C34878D82A}">
                        <a16:rowId xmlns:a16="http://schemas.microsoft.com/office/drawing/2014/main" val="4289483423"/>
                      </a:ext>
                    </a:extLst>
                  </a:tr>
                  <a:tr h="370840">
                    <a:tc>
                      <a:txBody>
                        <a:bodyPr/>
                        <a:lstStyle/>
                        <a:p>
                          <a:pPr algn="r"/>
                          <a:r>
                            <a:rPr lang="en-US" dirty="0" err="1">
                              <a:latin typeface="Arial Nova Light" panose="020B0304020202020204" pitchFamily="34" charset="0"/>
                              <a:cs typeface="Times New Roman" panose="02020603050405020304" pitchFamily="18" charset="0"/>
                            </a:rPr>
                            <a:t>LADHigherEd</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Percent of population that obtained at least a L4 level education</a:t>
                          </a:r>
                        </a:p>
                      </a:txBody>
                      <a:tcPr/>
                    </a:tc>
                    <a:extLst>
                      <a:ext uri="{0D108BD9-81ED-4DB2-BD59-A6C34878D82A}">
                        <a16:rowId xmlns:a16="http://schemas.microsoft.com/office/drawing/2014/main" val="4197572243"/>
                      </a:ext>
                    </a:extLst>
                  </a:tr>
                  <a:tr h="370840">
                    <a:tc>
                      <a:txBody>
                        <a:bodyPr/>
                        <a:lstStyle/>
                        <a:p>
                          <a:pPr algn="r"/>
                          <a:r>
                            <a:rPr lang="en-US" dirty="0" err="1">
                              <a:latin typeface="Arial Nova Light" panose="020B0304020202020204" pitchFamily="34" charset="0"/>
                              <a:cs typeface="Times New Roman" panose="02020603050405020304" pitchFamily="18" charset="0"/>
                            </a:rPr>
                            <a:t>LADDeprivAvg</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Aggregate of multiple deprivation indices</a:t>
                          </a:r>
                        </a:p>
                      </a:txBody>
                      <a:tcPr/>
                    </a:tc>
                    <a:extLst>
                      <a:ext uri="{0D108BD9-81ED-4DB2-BD59-A6C34878D82A}">
                        <a16:rowId xmlns:a16="http://schemas.microsoft.com/office/drawing/2014/main" val="3367924718"/>
                      </a:ext>
                    </a:extLst>
                  </a:tr>
                  <a:tr h="370840">
                    <a:tc>
                      <a:txBody>
                        <a:bodyPr/>
                        <a:lstStyle/>
                        <a:p>
                          <a:pPr algn="r"/>
                          <a:r>
                            <a:rPr lang="en-US" dirty="0">
                              <a:latin typeface="Arial Nova Light" panose="020B0304020202020204" pitchFamily="34" charset="0"/>
                              <a:cs typeface="Times New Roman" panose="02020603050405020304" pitchFamily="18" charset="0"/>
                            </a:rPr>
                            <a:t>LADOver60</a:t>
                          </a: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Percent of population over 60 years old</a:t>
                          </a:r>
                        </a:p>
                      </a:txBody>
                      <a:tcPr/>
                    </a:tc>
                    <a:extLst>
                      <a:ext uri="{0D108BD9-81ED-4DB2-BD59-A6C34878D82A}">
                        <a16:rowId xmlns:a16="http://schemas.microsoft.com/office/drawing/2014/main" val="2337136230"/>
                      </a:ext>
                    </a:extLst>
                  </a:tr>
                  <a:tr h="370840">
                    <a:tc>
                      <a:txBody>
                        <a:bodyPr/>
                        <a:lstStyle/>
                        <a:p>
                          <a:pPr algn="r"/>
                          <a:r>
                            <a:rPr lang="en-US" dirty="0">
                              <a:latin typeface="Arial Nova Light" panose="020B0304020202020204" pitchFamily="34" charset="0"/>
                              <a:cs typeface="Times New Roman" panose="02020603050405020304" pitchFamily="18" charset="0"/>
                            </a:rPr>
                            <a:t>Scotland</a:t>
                          </a: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Dummy for Scotland LADs</a:t>
                          </a:r>
                        </a:p>
                      </a:txBody>
                      <a:tcPr/>
                    </a:tc>
                    <a:extLst>
                      <a:ext uri="{0D108BD9-81ED-4DB2-BD59-A6C34878D82A}">
                        <a16:rowId xmlns:a16="http://schemas.microsoft.com/office/drawing/2014/main" val="552266718"/>
                      </a:ext>
                    </a:extLst>
                  </a:tr>
                  <a:tr h="370840">
                    <a:tc>
                      <a:txBody>
                        <a:bodyPr/>
                        <a:lstStyle/>
                        <a:p>
                          <a:pPr algn="r"/>
                          <a:r>
                            <a:rPr lang="en-US" dirty="0">
                              <a:latin typeface="Arial Nova Light" panose="020B0304020202020204" pitchFamily="34" charset="0"/>
                              <a:cs typeface="Times New Roman" panose="02020603050405020304" pitchFamily="18" charset="0"/>
                            </a:rPr>
                            <a:t>Wales</a:t>
                          </a: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Dummy for Wales LADs</a:t>
                          </a:r>
                        </a:p>
                      </a:txBody>
                      <a:tcPr/>
                    </a:tc>
                    <a:extLst>
                      <a:ext uri="{0D108BD9-81ED-4DB2-BD59-A6C34878D82A}">
                        <a16:rowId xmlns:a16="http://schemas.microsoft.com/office/drawing/2014/main" val="2040732717"/>
                      </a:ext>
                    </a:extLst>
                  </a:tr>
                </a:tbl>
              </a:graphicData>
            </a:graphic>
          </p:graphicFrame>
        </mc:Choice>
        <mc:Fallback xmlns="">
          <p:graphicFrame>
            <p:nvGraphicFramePr>
              <p:cNvPr id="6" name="Table 5">
                <a:extLst>
                  <a:ext uri="{FF2B5EF4-FFF2-40B4-BE49-F238E27FC236}">
                    <a16:creationId xmlns:a16="http://schemas.microsoft.com/office/drawing/2014/main" id="{874FD348-58DC-409B-A3BB-F2AE85CC04A5}"/>
                  </a:ext>
                </a:extLst>
              </p:cNvPr>
              <p:cNvGraphicFramePr>
                <a:graphicFrameLocks noGrp="1"/>
              </p:cNvGraphicFramePr>
              <p:nvPr>
                <p:extLst>
                  <p:ext uri="{D42A27DB-BD31-4B8C-83A1-F6EECF244321}">
                    <p14:modId xmlns:p14="http://schemas.microsoft.com/office/powerpoint/2010/main" val="2532023251"/>
                  </p:ext>
                </p:extLst>
              </p:nvPr>
            </p:nvGraphicFramePr>
            <p:xfrm>
              <a:off x="807265" y="1733097"/>
              <a:ext cx="10546535" cy="3977640"/>
            </p:xfrm>
            <a:graphic>
              <a:graphicData uri="http://schemas.openxmlformats.org/drawingml/2006/table">
                <a:tbl>
                  <a:tblPr firstRow="1" bandRow="1">
                    <a:tableStyleId>{5940675A-B579-460E-94D1-54222C63F5DA}</a:tableStyleId>
                  </a:tblPr>
                  <a:tblGrid>
                    <a:gridCol w="2468034">
                      <a:extLst>
                        <a:ext uri="{9D8B030D-6E8A-4147-A177-3AD203B41FA5}">
                          <a16:colId xmlns:a16="http://schemas.microsoft.com/office/drawing/2014/main" val="965948777"/>
                        </a:ext>
                      </a:extLst>
                    </a:gridCol>
                    <a:gridCol w="662305">
                      <a:extLst>
                        <a:ext uri="{9D8B030D-6E8A-4147-A177-3AD203B41FA5}">
                          <a16:colId xmlns:a16="http://schemas.microsoft.com/office/drawing/2014/main" val="3389432484"/>
                        </a:ext>
                      </a:extLst>
                    </a:gridCol>
                    <a:gridCol w="7416196">
                      <a:extLst>
                        <a:ext uri="{9D8B030D-6E8A-4147-A177-3AD203B41FA5}">
                          <a16:colId xmlns:a16="http://schemas.microsoft.com/office/drawing/2014/main" val="2831318959"/>
                        </a:ext>
                      </a:extLst>
                    </a:gridCol>
                  </a:tblGrid>
                  <a:tr h="370840">
                    <a:tc>
                      <a:txBody>
                        <a:bodyPr/>
                        <a:lstStyle/>
                        <a:p>
                          <a:pPr algn="r"/>
                          <a:r>
                            <a:rPr lang="en-US" b="1" dirty="0">
                              <a:latin typeface="Arial Nova Light" panose="020B0304020202020204" pitchFamily="34" charset="0"/>
                            </a:rPr>
                            <a:t>Variable</a:t>
                          </a:r>
                        </a:p>
                      </a:txBody>
                      <a:tcPr/>
                    </a:tc>
                    <a:tc>
                      <a:txBody>
                        <a:bodyPr/>
                        <a:lstStyle/>
                        <a:p>
                          <a:pPr algn="ctr"/>
                          <a:r>
                            <a:rPr lang="en-US" b="1" dirty="0">
                              <a:latin typeface="Arial Nova Light" panose="020B0304020202020204" pitchFamily="34" charset="0"/>
                            </a:rPr>
                            <a:t>Type</a:t>
                          </a:r>
                        </a:p>
                      </a:txBody>
                      <a:tcPr/>
                    </a:tc>
                    <a:tc>
                      <a:txBody>
                        <a:bodyPr/>
                        <a:lstStyle/>
                        <a:p>
                          <a:pPr algn="l"/>
                          <a:r>
                            <a:rPr lang="en-US" b="1" dirty="0">
                              <a:latin typeface="Arial Nova Light" panose="020B0304020202020204" pitchFamily="34" charset="0"/>
                            </a:rPr>
                            <a:t>Definition</a:t>
                          </a:r>
                        </a:p>
                      </a:txBody>
                      <a:tcPr/>
                    </a:tc>
                    <a:extLst>
                      <a:ext uri="{0D108BD9-81ED-4DB2-BD59-A6C34878D82A}">
                        <a16:rowId xmlns:a16="http://schemas.microsoft.com/office/drawing/2014/main" val="2888254663"/>
                      </a:ext>
                    </a:extLst>
                  </a:tr>
                  <a:tr h="37084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dirty="0">
                              <a:latin typeface="Arial Nova Light" panose="020B0304020202020204" pitchFamily="34" charset="0"/>
                              <a:cs typeface="Times New Roman" panose="02020603050405020304" pitchFamily="18" charset="0"/>
                            </a:rPr>
                            <a:t>EXIT</a:t>
                          </a:r>
                          <a:endParaRPr lang="en-US" b="1"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DV</a:t>
                          </a:r>
                          <a:endParaRPr lang="en-US" b="0" dirty="0">
                            <a:latin typeface="Arial Nova Light" panose="020B0304020202020204" pitchFamily="34" charset="0"/>
                          </a:endParaRPr>
                        </a:p>
                      </a:txBody>
                      <a:tcPr/>
                    </a:tc>
                    <a:tc>
                      <a:txBody>
                        <a:bodyPr/>
                        <a:lstStyle/>
                        <a:p>
                          <a:r>
                            <a:rPr lang="en-US" dirty="0">
                              <a:latin typeface="Arial Nova Light" panose="020B0304020202020204" pitchFamily="34" charset="0"/>
                            </a:rPr>
                            <a:t>number of leave votes / total votes per LAD</a:t>
                          </a:r>
                        </a:p>
                      </a:txBody>
                      <a:tcPr/>
                    </a:tc>
                    <a:extLst>
                      <a:ext uri="{0D108BD9-81ED-4DB2-BD59-A6C34878D82A}">
                        <a16:rowId xmlns:a16="http://schemas.microsoft.com/office/drawing/2014/main" val="2702456957"/>
                      </a:ext>
                    </a:extLst>
                  </a:tr>
                  <a:tr h="640080">
                    <a:tc>
                      <a:txBody>
                        <a:bodyPr/>
                        <a:lstStyle/>
                        <a:p>
                          <a:pPr algn="r"/>
                          <a:r>
                            <a:rPr lang="en-US" dirty="0" err="1">
                              <a:latin typeface="Arial Nova Light" panose="020B0304020202020204" pitchFamily="34" charset="0"/>
                              <a:cs typeface="Times New Roman" panose="02020603050405020304" pitchFamily="18" charset="0"/>
                            </a:rPr>
                            <a:t>LADDiversity</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IV</a:t>
                          </a:r>
                        </a:p>
                      </a:txBody>
                      <a:tcPr/>
                    </a:tc>
                    <a:tc>
                      <a:txBody>
                        <a:bodyPr/>
                        <a:lstStyle/>
                        <a:p>
                          <a:endParaRPr lang="en-US"/>
                        </a:p>
                      </a:txBody>
                      <a:tcPr>
                        <a:blipFill>
                          <a:blip r:embed="rId2"/>
                          <a:stretch>
                            <a:fillRect l="-42317" t="-120000" r="-164" b="-420952"/>
                          </a:stretch>
                        </a:blipFill>
                      </a:tcPr>
                    </a:tc>
                    <a:extLst>
                      <a:ext uri="{0D108BD9-81ED-4DB2-BD59-A6C34878D82A}">
                        <a16:rowId xmlns:a16="http://schemas.microsoft.com/office/drawing/2014/main" val="1659744961"/>
                      </a:ext>
                    </a:extLst>
                  </a:tr>
                  <a:tr h="370840">
                    <a:tc>
                      <a:txBody>
                        <a:bodyPr/>
                        <a:lstStyle/>
                        <a:p>
                          <a:pPr algn="r"/>
                          <a:r>
                            <a:rPr lang="en-US" dirty="0" err="1">
                              <a:latin typeface="Arial Nova Light" panose="020B0304020202020204" pitchFamily="34" charset="0"/>
                              <a:cs typeface="Times New Roman" panose="02020603050405020304" pitchFamily="18" charset="0"/>
                            </a:rPr>
                            <a:t>OADiversity</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IV</a:t>
                          </a:r>
                        </a:p>
                      </a:txBody>
                      <a:tcPr/>
                    </a:tc>
                    <a:tc>
                      <a:txBody>
                        <a:bodyPr/>
                        <a:lstStyle/>
                        <a:p>
                          <a:r>
                            <a:rPr lang="en-US" dirty="0">
                              <a:latin typeface="Arial Nova Light" panose="020B0304020202020204" pitchFamily="34" charset="0"/>
                            </a:rPr>
                            <a:t>Mean neighborhood diversity per LAD</a:t>
                          </a:r>
                        </a:p>
                      </a:txBody>
                      <a:tcPr/>
                    </a:tc>
                    <a:extLst>
                      <a:ext uri="{0D108BD9-81ED-4DB2-BD59-A6C34878D82A}">
                        <a16:rowId xmlns:a16="http://schemas.microsoft.com/office/drawing/2014/main" val="400848220"/>
                      </a:ext>
                    </a:extLst>
                  </a:tr>
                  <a:tr h="370840">
                    <a:tc>
                      <a:txBody>
                        <a:bodyPr/>
                        <a:lstStyle/>
                        <a:p>
                          <a:pPr algn="r"/>
                          <a:r>
                            <a:rPr lang="en-US" dirty="0" err="1">
                              <a:latin typeface="Arial Nova Light" panose="020B0304020202020204" pitchFamily="34" charset="0"/>
                              <a:cs typeface="Times New Roman" panose="02020603050405020304" pitchFamily="18" charset="0"/>
                            </a:rPr>
                            <a:t>IntScore</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IV</a:t>
                          </a:r>
                        </a:p>
                      </a:txBody>
                      <a:tcPr/>
                    </a:tc>
                    <a:tc>
                      <a:txBody>
                        <a:bodyPr/>
                        <a:lstStyle/>
                        <a:p>
                          <a:r>
                            <a:rPr lang="en-US" dirty="0">
                              <a:latin typeface="Arial Nova Light" panose="020B0304020202020204" pitchFamily="34" charset="0"/>
                            </a:rPr>
                            <a:t>(</a:t>
                          </a:r>
                          <a:r>
                            <a:rPr lang="en-US" dirty="0" err="1">
                              <a:latin typeface="Arial Nova Light" panose="020B0304020202020204" pitchFamily="34" charset="0"/>
                            </a:rPr>
                            <a:t>OADiversity</a:t>
                          </a:r>
                          <a:r>
                            <a:rPr lang="en-US" dirty="0">
                              <a:latin typeface="Arial Nova Light" panose="020B0304020202020204" pitchFamily="34" charset="0"/>
                            </a:rPr>
                            <a:t> – Predicted * </a:t>
                          </a:r>
                          <a:r>
                            <a:rPr lang="en-US" dirty="0" err="1">
                              <a:latin typeface="Arial Nova Light" panose="020B0304020202020204" pitchFamily="34" charset="0"/>
                            </a:rPr>
                            <a:t>OADiversity</a:t>
                          </a:r>
                          <a:r>
                            <a:rPr lang="en-US" dirty="0">
                              <a:latin typeface="Arial Nova Light" panose="020B0304020202020204" pitchFamily="34" charset="0"/>
                            </a:rPr>
                            <a:t>) / (Predicted * </a:t>
                          </a:r>
                          <a:r>
                            <a:rPr lang="en-US" u="sng" dirty="0" err="1">
                              <a:latin typeface="Arial Nova Light" panose="020B0304020202020204" pitchFamily="34" charset="0"/>
                            </a:rPr>
                            <a:t>OA</a:t>
                          </a:r>
                          <a:r>
                            <a:rPr lang="en-US" dirty="0" err="1">
                              <a:latin typeface="Arial Nova Light" panose="020B0304020202020204" pitchFamily="34" charset="0"/>
                            </a:rPr>
                            <a:t>Diversity</a:t>
                          </a:r>
                          <a:r>
                            <a:rPr lang="en-US" dirty="0">
                              <a:latin typeface="Arial Nova Light" panose="020B0304020202020204" pitchFamily="34" charset="0"/>
                            </a:rPr>
                            <a:t>) </a:t>
                          </a:r>
                        </a:p>
                      </a:txBody>
                      <a:tcPr/>
                    </a:tc>
                    <a:extLst>
                      <a:ext uri="{0D108BD9-81ED-4DB2-BD59-A6C34878D82A}">
                        <a16:rowId xmlns:a16="http://schemas.microsoft.com/office/drawing/2014/main" val="4289483423"/>
                      </a:ext>
                    </a:extLst>
                  </a:tr>
                  <a:tr h="370840">
                    <a:tc>
                      <a:txBody>
                        <a:bodyPr/>
                        <a:lstStyle/>
                        <a:p>
                          <a:pPr algn="r"/>
                          <a:r>
                            <a:rPr lang="en-US" dirty="0" err="1">
                              <a:latin typeface="Arial Nova Light" panose="020B0304020202020204" pitchFamily="34" charset="0"/>
                              <a:cs typeface="Times New Roman" panose="02020603050405020304" pitchFamily="18" charset="0"/>
                            </a:rPr>
                            <a:t>LADHigherEd</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Percent of population that obtained at least a L4 level education</a:t>
                          </a:r>
                        </a:p>
                      </a:txBody>
                      <a:tcPr/>
                    </a:tc>
                    <a:extLst>
                      <a:ext uri="{0D108BD9-81ED-4DB2-BD59-A6C34878D82A}">
                        <a16:rowId xmlns:a16="http://schemas.microsoft.com/office/drawing/2014/main" val="4197572243"/>
                      </a:ext>
                    </a:extLst>
                  </a:tr>
                  <a:tr h="370840">
                    <a:tc>
                      <a:txBody>
                        <a:bodyPr/>
                        <a:lstStyle/>
                        <a:p>
                          <a:pPr algn="r"/>
                          <a:r>
                            <a:rPr lang="en-US" dirty="0" err="1">
                              <a:latin typeface="Arial Nova Light" panose="020B0304020202020204" pitchFamily="34" charset="0"/>
                              <a:cs typeface="Times New Roman" panose="02020603050405020304" pitchFamily="18" charset="0"/>
                            </a:rPr>
                            <a:t>LADDeprivAvg</a:t>
                          </a:r>
                          <a:endParaRPr lang="en-US" dirty="0">
                            <a:latin typeface="Arial Nova Light" panose="020B0304020202020204" pitchFamily="34" charset="0"/>
                            <a:cs typeface="Times New Roman" panose="02020603050405020304" pitchFamily="18" charset="0"/>
                          </a:endParaRP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Aggregate of multiple deprivation indices</a:t>
                          </a:r>
                        </a:p>
                      </a:txBody>
                      <a:tcPr/>
                    </a:tc>
                    <a:extLst>
                      <a:ext uri="{0D108BD9-81ED-4DB2-BD59-A6C34878D82A}">
                        <a16:rowId xmlns:a16="http://schemas.microsoft.com/office/drawing/2014/main" val="3367924718"/>
                      </a:ext>
                    </a:extLst>
                  </a:tr>
                  <a:tr h="370840">
                    <a:tc>
                      <a:txBody>
                        <a:bodyPr/>
                        <a:lstStyle/>
                        <a:p>
                          <a:pPr algn="r"/>
                          <a:r>
                            <a:rPr lang="en-US" dirty="0">
                              <a:latin typeface="Arial Nova Light" panose="020B0304020202020204" pitchFamily="34" charset="0"/>
                              <a:cs typeface="Times New Roman" panose="02020603050405020304" pitchFamily="18" charset="0"/>
                            </a:rPr>
                            <a:t>LADOver60</a:t>
                          </a: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Percent of population over 60 years old</a:t>
                          </a:r>
                        </a:p>
                      </a:txBody>
                      <a:tcPr/>
                    </a:tc>
                    <a:extLst>
                      <a:ext uri="{0D108BD9-81ED-4DB2-BD59-A6C34878D82A}">
                        <a16:rowId xmlns:a16="http://schemas.microsoft.com/office/drawing/2014/main" val="2337136230"/>
                      </a:ext>
                    </a:extLst>
                  </a:tr>
                  <a:tr h="370840">
                    <a:tc>
                      <a:txBody>
                        <a:bodyPr/>
                        <a:lstStyle/>
                        <a:p>
                          <a:pPr algn="r"/>
                          <a:r>
                            <a:rPr lang="en-US" dirty="0">
                              <a:latin typeface="Arial Nova Light" panose="020B0304020202020204" pitchFamily="34" charset="0"/>
                              <a:cs typeface="Times New Roman" panose="02020603050405020304" pitchFamily="18" charset="0"/>
                            </a:rPr>
                            <a:t>Scotland</a:t>
                          </a: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Dummy for Scotland LADs</a:t>
                          </a:r>
                        </a:p>
                      </a:txBody>
                      <a:tcPr/>
                    </a:tc>
                    <a:extLst>
                      <a:ext uri="{0D108BD9-81ED-4DB2-BD59-A6C34878D82A}">
                        <a16:rowId xmlns:a16="http://schemas.microsoft.com/office/drawing/2014/main" val="552266718"/>
                      </a:ext>
                    </a:extLst>
                  </a:tr>
                  <a:tr h="370840">
                    <a:tc>
                      <a:txBody>
                        <a:bodyPr/>
                        <a:lstStyle/>
                        <a:p>
                          <a:pPr algn="r"/>
                          <a:r>
                            <a:rPr lang="en-US" dirty="0">
                              <a:latin typeface="Arial Nova Light" panose="020B0304020202020204" pitchFamily="34" charset="0"/>
                              <a:cs typeface="Times New Roman" panose="02020603050405020304" pitchFamily="18" charset="0"/>
                            </a:rPr>
                            <a:t>Wales</a:t>
                          </a:r>
                        </a:p>
                      </a:txBody>
                      <a:tcPr/>
                    </a:tc>
                    <a:tc>
                      <a:txBody>
                        <a:bodyPr/>
                        <a:lstStyle/>
                        <a:p>
                          <a:pPr algn="ctr"/>
                          <a:r>
                            <a:rPr lang="en-US" dirty="0">
                              <a:latin typeface="Arial Nova Light" panose="020B0304020202020204" pitchFamily="34" charset="0"/>
                            </a:rPr>
                            <a:t>C</a:t>
                          </a:r>
                        </a:p>
                      </a:txBody>
                      <a:tcPr/>
                    </a:tc>
                    <a:tc>
                      <a:txBody>
                        <a:bodyPr/>
                        <a:lstStyle/>
                        <a:p>
                          <a:r>
                            <a:rPr lang="en-US" dirty="0">
                              <a:latin typeface="Arial Nova Light" panose="020B0304020202020204" pitchFamily="34" charset="0"/>
                            </a:rPr>
                            <a:t>Dummy for Wales LADs</a:t>
                          </a:r>
                        </a:p>
                      </a:txBody>
                      <a:tcPr/>
                    </a:tc>
                    <a:extLst>
                      <a:ext uri="{0D108BD9-81ED-4DB2-BD59-A6C34878D82A}">
                        <a16:rowId xmlns:a16="http://schemas.microsoft.com/office/drawing/2014/main" val="2040732717"/>
                      </a:ext>
                    </a:extLst>
                  </a:tr>
                </a:tbl>
              </a:graphicData>
            </a:graphic>
          </p:graphicFrame>
        </mc:Fallback>
      </mc:AlternateContent>
      <p:sp>
        <p:nvSpPr>
          <p:cNvPr id="14" name="Title 1">
            <a:extLst>
              <a:ext uri="{FF2B5EF4-FFF2-40B4-BE49-F238E27FC236}">
                <a16:creationId xmlns:a16="http://schemas.microsoft.com/office/drawing/2014/main" id="{4C80BA4E-3399-47B9-945B-A65449F52A6A}"/>
              </a:ext>
            </a:extLst>
          </p:cNvPr>
          <p:cNvSpPr>
            <a:spLocks noGrp="1"/>
          </p:cNvSpPr>
          <p:nvPr>
            <p:ph type="title"/>
          </p:nvPr>
        </p:nvSpPr>
        <p:spPr>
          <a:xfrm>
            <a:off x="838200" y="98425"/>
            <a:ext cx="10515600" cy="1325563"/>
          </a:xfrm>
        </p:spPr>
        <p:txBody>
          <a:bodyPr/>
          <a:lstStyle/>
          <a:p>
            <a:r>
              <a:rPr lang="en-US" dirty="0">
                <a:latin typeface="Arial Nova Light" panose="020B0304020202020204" pitchFamily="34" charset="0"/>
              </a:rPr>
              <a:t>Variables used in OLS</a:t>
            </a:r>
          </a:p>
        </p:txBody>
      </p:sp>
      <p:sp>
        <p:nvSpPr>
          <p:cNvPr id="2" name="Slide Number Placeholder 1">
            <a:extLst>
              <a:ext uri="{FF2B5EF4-FFF2-40B4-BE49-F238E27FC236}">
                <a16:creationId xmlns:a16="http://schemas.microsoft.com/office/drawing/2014/main" id="{4F769CBD-3303-43F6-A52A-33EC3EB48F16}"/>
              </a:ext>
            </a:extLst>
          </p:cNvPr>
          <p:cNvSpPr>
            <a:spLocks noGrp="1"/>
          </p:cNvSpPr>
          <p:nvPr>
            <p:ph type="sldNum" sz="quarter" idx="12"/>
          </p:nvPr>
        </p:nvSpPr>
        <p:spPr/>
        <p:txBody>
          <a:bodyPr/>
          <a:lstStyle/>
          <a:p>
            <a:fld id="{57A0CFA6-F933-4619-ACE9-EECC023A6D01}" type="slidenum">
              <a:rPr lang="en-US" smtClean="0"/>
              <a:t>49</a:t>
            </a:fld>
            <a:endParaRPr lang="en-US"/>
          </a:p>
        </p:txBody>
      </p:sp>
      <p:sp>
        <p:nvSpPr>
          <p:cNvPr id="3" name="TextBox 2">
            <a:extLst>
              <a:ext uri="{FF2B5EF4-FFF2-40B4-BE49-F238E27FC236}">
                <a16:creationId xmlns:a16="http://schemas.microsoft.com/office/drawing/2014/main" id="{0AC0F690-A22D-4F34-83EB-1A5A4C86F4EC}"/>
              </a:ext>
            </a:extLst>
          </p:cNvPr>
          <p:cNvSpPr txBox="1"/>
          <p:nvPr/>
        </p:nvSpPr>
        <p:spPr>
          <a:xfrm>
            <a:off x="740833" y="6055152"/>
            <a:ext cx="6096000" cy="369332"/>
          </a:xfrm>
          <a:prstGeom prst="rect">
            <a:avLst/>
          </a:prstGeom>
          <a:noFill/>
        </p:spPr>
        <p:txBody>
          <a:bodyPr wrap="square" rtlCol="0">
            <a:spAutoFit/>
          </a:bodyPr>
          <a:lstStyle/>
          <a:p>
            <a:r>
              <a:rPr lang="en-US" dirty="0"/>
              <a:t>*</a:t>
            </a:r>
            <a:r>
              <a:rPr lang="en-US" b="1" dirty="0"/>
              <a:t>Model:</a:t>
            </a:r>
            <a:r>
              <a:rPr lang="en-US" dirty="0"/>
              <a:t> </a:t>
            </a:r>
            <a:r>
              <a:rPr lang="en-US" dirty="0" err="1">
                <a:latin typeface="Arial Nova Light" panose="020B0304020202020204" pitchFamily="34" charset="0"/>
                <a:cs typeface="Times New Roman" panose="02020603050405020304" pitchFamily="18" charset="0"/>
              </a:rPr>
              <a:t>OADiversity</a:t>
            </a:r>
            <a:r>
              <a:rPr lang="en-US" dirty="0"/>
              <a:t> ~ </a:t>
            </a:r>
            <a:r>
              <a:rPr lang="en-US" dirty="0" err="1">
                <a:latin typeface="Arial Nova Light" panose="020B0304020202020204" pitchFamily="34" charset="0"/>
                <a:cs typeface="Times New Roman" panose="02020603050405020304" pitchFamily="18" charset="0"/>
              </a:rPr>
              <a:t>LADDiversity</a:t>
            </a:r>
            <a:r>
              <a:rPr lang="en-US" dirty="0"/>
              <a:t> + </a:t>
            </a:r>
            <a:r>
              <a:rPr lang="en-US" dirty="0">
                <a:latin typeface="Arial Nova Light" panose="020B0304020202020204" pitchFamily="34" charset="0"/>
                <a:cs typeface="Times New Roman" panose="02020603050405020304" pitchFamily="18" charset="0"/>
              </a:rPr>
              <a:t>LADDiversity</a:t>
            </a:r>
            <a:r>
              <a:rPr lang="en-US" dirty="0"/>
              <a:t>^2 </a:t>
            </a:r>
          </a:p>
        </p:txBody>
      </p:sp>
    </p:spTree>
    <p:extLst>
      <p:ext uri="{BB962C8B-B14F-4D97-AF65-F5344CB8AC3E}">
        <p14:creationId xmlns:p14="http://schemas.microsoft.com/office/powerpoint/2010/main" val="320372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F5978-782E-4120-95CC-BC38AB13861C}"/>
              </a:ext>
            </a:extLst>
          </p:cNvPr>
          <p:cNvSpPr>
            <a:spLocks noGrp="1"/>
          </p:cNvSpPr>
          <p:nvPr>
            <p:ph type="title"/>
          </p:nvPr>
        </p:nvSpPr>
        <p:spPr/>
        <p:txBody>
          <a:bodyPr/>
          <a:lstStyle/>
          <a:p>
            <a:r>
              <a:rPr lang="en-US" dirty="0"/>
              <a:t>Motivation: Models of Decision-Making</a:t>
            </a:r>
          </a:p>
        </p:txBody>
      </p:sp>
      <p:sp>
        <p:nvSpPr>
          <p:cNvPr id="3" name="Content Placeholder 2">
            <a:extLst>
              <a:ext uri="{FF2B5EF4-FFF2-40B4-BE49-F238E27FC236}">
                <a16:creationId xmlns:a16="http://schemas.microsoft.com/office/drawing/2014/main" id="{046083DA-C0F8-4BEF-97F0-6FABCD1DC072}"/>
              </a:ext>
            </a:extLst>
          </p:cNvPr>
          <p:cNvSpPr>
            <a:spLocks noGrp="1"/>
          </p:cNvSpPr>
          <p:nvPr>
            <p:ph idx="1"/>
          </p:nvPr>
        </p:nvSpPr>
        <p:spPr/>
        <p:txBody>
          <a:bodyPr>
            <a:normAutofit lnSpcReduction="10000"/>
          </a:bodyPr>
          <a:lstStyle/>
          <a:p>
            <a:r>
              <a:rPr lang="en-US" i="1" dirty="0"/>
              <a:t>Homo Economicus</a:t>
            </a:r>
            <a:r>
              <a:rPr lang="en-US" dirty="0"/>
              <a:t>: model of self-sufficient man whose sole desire is to obtain wealth</a:t>
            </a:r>
          </a:p>
          <a:p>
            <a:r>
              <a:rPr lang="en-US" dirty="0"/>
              <a:t>Bounded Rationality: effective search for alternatives depends on aspiration levels and environmental contingency</a:t>
            </a:r>
          </a:p>
          <a:p>
            <a:pPr lvl="1"/>
            <a:r>
              <a:rPr lang="en-US" dirty="0"/>
              <a:t>Effectiveness in given environment (</a:t>
            </a:r>
            <a:r>
              <a:rPr lang="en-US" dirty="0" err="1"/>
              <a:t>Giggerenzer</a:t>
            </a:r>
            <a:r>
              <a:rPr lang="en-US" dirty="0"/>
              <a:t>, Hogarth, et al.) </a:t>
            </a:r>
          </a:p>
          <a:p>
            <a:pPr lvl="1"/>
            <a:r>
              <a:rPr lang="en-US" dirty="0"/>
              <a:t>Prospect theory: effectiveness relative to a reference point</a:t>
            </a:r>
          </a:p>
          <a:p>
            <a:pPr lvl="2"/>
            <a:r>
              <a:rPr lang="en-US" dirty="0"/>
              <a:t>System 1 and 2 (Kahneman 2003, 2011)</a:t>
            </a:r>
          </a:p>
          <a:p>
            <a:pPr lvl="2"/>
            <a:endParaRPr lang="en-US" dirty="0"/>
          </a:p>
          <a:p>
            <a:pPr marL="914400" lvl="2" indent="0">
              <a:buNone/>
            </a:pPr>
            <a:endParaRPr lang="en-US" dirty="0"/>
          </a:p>
          <a:p>
            <a:pPr marL="457200" lvl="1" indent="0">
              <a:buNone/>
            </a:pPr>
            <a:r>
              <a:rPr lang="en-US" b="1" dirty="0"/>
              <a:t>Given the growing influence of prospect theory (i.e. behavioral economics, behavioral finance, marketing etc.), do its hypotheses influence manifest decision-making?</a:t>
            </a:r>
          </a:p>
          <a:p>
            <a:pPr lvl="2"/>
            <a:endParaRPr lang="en-US" dirty="0"/>
          </a:p>
        </p:txBody>
      </p:sp>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p:txBody>
          <a:bodyPr/>
          <a:lstStyle/>
          <a:p>
            <a:fld id="{57A0CFA6-F933-4619-ACE9-EECC023A6D01}" type="slidenum">
              <a:rPr lang="en-US" smtClean="0"/>
              <a:t>5</a:t>
            </a:fld>
            <a:endParaRPr lang="en-US"/>
          </a:p>
        </p:txBody>
      </p:sp>
    </p:spTree>
    <p:extLst>
      <p:ext uri="{BB962C8B-B14F-4D97-AF65-F5344CB8AC3E}">
        <p14:creationId xmlns:p14="http://schemas.microsoft.com/office/powerpoint/2010/main" val="833859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ystem 1 and 2">
            <a:extLst>
              <a:ext uri="{FF2B5EF4-FFF2-40B4-BE49-F238E27FC236}">
                <a16:creationId xmlns:a16="http://schemas.microsoft.com/office/drawing/2014/main" id="{CA626192-FC97-4AAC-89DF-7129F04CE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7A0CFA6-F933-4619-ACE9-EECC023A6D01}" type="slidenum">
              <a:rPr lang="en-US">
                <a:solidFill>
                  <a:srgbClr val="FFFFFF"/>
                </a:solidFill>
              </a:rPr>
              <a:pPr>
                <a:spcAft>
                  <a:spcPts val="600"/>
                </a:spcAft>
              </a:pPr>
              <a:t>6</a:t>
            </a:fld>
            <a:endParaRPr lang="en-US">
              <a:solidFill>
                <a:srgbClr val="FFFFFF"/>
              </a:solidFill>
            </a:endParaRPr>
          </a:p>
        </p:txBody>
      </p:sp>
    </p:spTree>
    <p:extLst>
      <p:ext uri="{BB962C8B-B14F-4D97-AF65-F5344CB8AC3E}">
        <p14:creationId xmlns:p14="http://schemas.microsoft.com/office/powerpoint/2010/main" val="2400329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ystem 1 and 2">
            <a:extLst>
              <a:ext uri="{FF2B5EF4-FFF2-40B4-BE49-F238E27FC236}">
                <a16:creationId xmlns:a16="http://schemas.microsoft.com/office/drawing/2014/main" id="{CA626192-FC97-4AAC-89DF-7129F04CE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7A0CFA6-F933-4619-ACE9-EECC023A6D01}" type="slidenum">
              <a:rPr lang="en-US">
                <a:solidFill>
                  <a:srgbClr val="FFFFFF"/>
                </a:solidFill>
              </a:rPr>
              <a:pPr>
                <a:spcAft>
                  <a:spcPts val="600"/>
                </a:spcAft>
              </a:pPr>
              <a:t>7</a:t>
            </a:fld>
            <a:endParaRPr lang="en-US">
              <a:solidFill>
                <a:srgbClr val="FFFFFF"/>
              </a:solidFill>
            </a:endParaRPr>
          </a:p>
        </p:txBody>
      </p:sp>
      <p:pic>
        <p:nvPicPr>
          <p:cNvPr id="5" name="Graphic 4" descr="Target">
            <a:extLst>
              <a:ext uri="{FF2B5EF4-FFF2-40B4-BE49-F238E27FC236}">
                <a16:creationId xmlns:a16="http://schemas.microsoft.com/office/drawing/2014/main" id="{4151F35F-43CF-458E-8798-F77979F7A2B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68" y="4837630"/>
            <a:ext cx="1934547" cy="1934547"/>
          </a:xfrm>
          <a:prstGeom prst="rect">
            <a:avLst/>
          </a:prstGeom>
        </p:spPr>
      </p:pic>
    </p:spTree>
    <p:extLst>
      <p:ext uri="{BB962C8B-B14F-4D97-AF65-F5344CB8AC3E}">
        <p14:creationId xmlns:p14="http://schemas.microsoft.com/office/powerpoint/2010/main" val="13918448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ystem 1 and 2">
            <a:extLst>
              <a:ext uri="{FF2B5EF4-FFF2-40B4-BE49-F238E27FC236}">
                <a16:creationId xmlns:a16="http://schemas.microsoft.com/office/drawing/2014/main" id="{CA626192-FC97-4AAC-89DF-7129F04CE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7A0CFA6-F933-4619-ACE9-EECC023A6D01}" type="slidenum">
              <a:rPr lang="en-US">
                <a:solidFill>
                  <a:srgbClr val="FFFFFF"/>
                </a:solidFill>
              </a:rPr>
              <a:pPr>
                <a:spcAft>
                  <a:spcPts val="600"/>
                </a:spcAft>
              </a:pPr>
              <a:t>8</a:t>
            </a:fld>
            <a:endParaRPr lang="en-US">
              <a:solidFill>
                <a:srgbClr val="FFFFFF"/>
              </a:solidFill>
            </a:endParaRPr>
          </a:p>
        </p:txBody>
      </p:sp>
      <p:pic>
        <p:nvPicPr>
          <p:cNvPr id="10" name="Graphic 9" descr="Devil face with solid fill">
            <a:extLst>
              <a:ext uri="{FF2B5EF4-FFF2-40B4-BE49-F238E27FC236}">
                <a16:creationId xmlns:a16="http://schemas.microsoft.com/office/drawing/2014/main" id="{B6425059-56BB-4A86-ACBC-A13DB7E3EA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2715" y="595416"/>
            <a:ext cx="914400" cy="914400"/>
          </a:xfrm>
          <a:prstGeom prst="rect">
            <a:avLst/>
          </a:prstGeom>
        </p:spPr>
      </p:pic>
      <p:pic>
        <p:nvPicPr>
          <p:cNvPr id="12" name="Graphic 11" descr="Angel face with solid fill">
            <a:extLst>
              <a:ext uri="{FF2B5EF4-FFF2-40B4-BE49-F238E27FC236}">
                <a16:creationId xmlns:a16="http://schemas.microsoft.com/office/drawing/2014/main" id="{7C6AFADB-44B4-4E94-9ABE-D3495B00B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919258" y="595416"/>
            <a:ext cx="914400" cy="914400"/>
          </a:xfrm>
          <a:prstGeom prst="rect">
            <a:avLst/>
          </a:prstGeom>
        </p:spPr>
      </p:pic>
    </p:spTree>
    <p:extLst>
      <p:ext uri="{BB962C8B-B14F-4D97-AF65-F5344CB8AC3E}">
        <p14:creationId xmlns:p14="http://schemas.microsoft.com/office/powerpoint/2010/main" val="3135428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system 1 and 2">
            <a:extLst>
              <a:ext uri="{FF2B5EF4-FFF2-40B4-BE49-F238E27FC236}">
                <a16:creationId xmlns:a16="http://schemas.microsoft.com/office/drawing/2014/main" id="{CA626192-FC97-4AAC-89DF-7129F04CE95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88"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70FEB659-16B3-41DC-AC89-FAA5F627670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7A0CFA6-F933-4619-ACE9-EECC023A6D01}" type="slidenum">
              <a:rPr lang="en-US">
                <a:solidFill>
                  <a:srgbClr val="FFFFFF"/>
                </a:solidFill>
              </a:rPr>
              <a:pPr>
                <a:spcAft>
                  <a:spcPts val="600"/>
                </a:spcAft>
              </a:pPr>
              <a:t>9</a:t>
            </a:fld>
            <a:endParaRPr lang="en-US">
              <a:solidFill>
                <a:srgbClr val="FFFFFF"/>
              </a:solidFill>
            </a:endParaRPr>
          </a:p>
        </p:txBody>
      </p:sp>
      <p:pic>
        <p:nvPicPr>
          <p:cNvPr id="10" name="Graphic 9" descr="Devil face with solid fill">
            <a:extLst>
              <a:ext uri="{FF2B5EF4-FFF2-40B4-BE49-F238E27FC236}">
                <a16:creationId xmlns:a16="http://schemas.microsoft.com/office/drawing/2014/main" id="{B6425059-56BB-4A86-ACBC-A13DB7E3EAC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19258" y="595416"/>
            <a:ext cx="914400" cy="914400"/>
          </a:xfrm>
          <a:prstGeom prst="rect">
            <a:avLst/>
          </a:prstGeom>
        </p:spPr>
      </p:pic>
      <p:pic>
        <p:nvPicPr>
          <p:cNvPr id="12" name="Graphic 11" descr="Angel face with solid fill">
            <a:extLst>
              <a:ext uri="{FF2B5EF4-FFF2-40B4-BE49-F238E27FC236}">
                <a16:creationId xmlns:a16="http://schemas.microsoft.com/office/drawing/2014/main" id="{7C6AFADB-44B4-4E94-9ABE-D3495B00BB9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47870" y="595416"/>
            <a:ext cx="914400" cy="914400"/>
          </a:xfrm>
          <a:prstGeom prst="rect">
            <a:avLst/>
          </a:prstGeom>
        </p:spPr>
      </p:pic>
    </p:spTree>
    <p:extLst>
      <p:ext uri="{BB962C8B-B14F-4D97-AF65-F5344CB8AC3E}">
        <p14:creationId xmlns:p14="http://schemas.microsoft.com/office/powerpoint/2010/main" val="12063015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4472</TotalTime>
  <Words>1822</Words>
  <Application>Microsoft Office PowerPoint</Application>
  <PresentationFormat>Widescreen</PresentationFormat>
  <Paragraphs>405</Paragraphs>
  <Slides>49</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Arial Nova Cond</vt:lpstr>
      <vt:lpstr>Arial Nova Light</vt:lpstr>
      <vt:lpstr>Calibri</vt:lpstr>
      <vt:lpstr>Calibri Light</vt:lpstr>
      <vt:lpstr>Cambria Math</vt:lpstr>
      <vt:lpstr>Times New Roman</vt:lpstr>
      <vt:lpstr>Wingdings</vt:lpstr>
      <vt:lpstr>Office Theme</vt:lpstr>
      <vt:lpstr>Case 1: Conditions for Improving Performance:  Evidence for Suggestibility in ‘Slow’ Environments.   Case 2: The Effect of Residential Integration on Voting Outcomes in the 2016 UK Referendum  </vt:lpstr>
      <vt:lpstr>Conditions for Improving Performance:  Evidence for Suggestibility in ‘Slow’ Environments Derek Lukacsko – IESE Business School, department of Information Systems</vt:lpstr>
      <vt:lpstr>Agenda</vt:lpstr>
      <vt:lpstr>Motivation: Self-reinforcing Environments</vt:lpstr>
      <vt:lpstr>Motivation: Models of Decision-Making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Methodology</vt:lpstr>
      <vt:lpstr>Example Treatment</vt:lpstr>
      <vt:lpstr>Example Question</vt:lpstr>
      <vt:lpstr>PowerPoint Presentation</vt:lpstr>
      <vt:lpstr>PowerPoint Presentation</vt:lpstr>
      <vt:lpstr>PowerPoint Presentation</vt:lpstr>
      <vt:lpstr>PowerPoint Presentation</vt:lpstr>
      <vt:lpstr>Implications</vt:lpstr>
      <vt:lpstr>The Effect of Residential Integration on Voting Outcomes in the 2016 UK Referendum Derek Lukacsko – IESE Business School, department of Information Systems Jonathan Bourne – University College London, Energy Institute</vt:lpstr>
      <vt:lpstr>PowerPoint Presentation</vt:lpstr>
      <vt:lpstr>Preview of Result</vt:lpstr>
      <vt:lpstr>Agenda</vt:lpstr>
      <vt:lpstr>Agenda</vt:lpstr>
      <vt:lpstr>Percentage of White British by Neighborhood (n=184,470)</vt:lpstr>
      <vt:lpstr>PowerPoint Presentation</vt:lpstr>
      <vt:lpstr>PowerPoint Presentation</vt:lpstr>
      <vt:lpstr>PowerPoint Presentation</vt:lpstr>
      <vt:lpstr>Key Terms</vt:lpstr>
      <vt:lpstr>PowerPoint Presentation</vt:lpstr>
      <vt:lpstr>Agenda</vt:lpstr>
      <vt:lpstr>Other explanations:</vt:lpstr>
      <vt:lpstr>PowerPoint Presentation</vt:lpstr>
      <vt:lpstr>PowerPoint Presentation</vt:lpstr>
      <vt:lpstr>PowerPoint Presentation</vt:lpstr>
      <vt:lpstr>Agenda</vt:lpstr>
      <vt:lpstr>PowerPoint Presentation</vt:lpstr>
      <vt:lpstr>PowerPoint Presentation</vt:lpstr>
      <vt:lpstr>Agenda</vt:lpstr>
      <vt:lpstr>Summary</vt:lpstr>
      <vt:lpstr>Summary</vt:lpstr>
      <vt:lpstr>Summary</vt:lpstr>
      <vt:lpstr>PowerPoint Presentation</vt:lpstr>
      <vt:lpstr>Summary</vt:lpstr>
      <vt:lpstr>Etc.</vt:lpstr>
      <vt:lpstr>Methodology</vt:lpstr>
      <vt:lpstr>Variables used in 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Derek Lukacsko</dc:creator>
  <cp:lastModifiedBy>Derek Lukacsko</cp:lastModifiedBy>
  <cp:revision>65</cp:revision>
  <dcterms:created xsi:type="dcterms:W3CDTF">2021-02-22T19:32:10Z</dcterms:created>
  <dcterms:modified xsi:type="dcterms:W3CDTF">2021-03-24T17:26:49Z</dcterms:modified>
</cp:coreProperties>
</file>